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C949A-E9AD-474E-BC18-D2DE8C12E3E8}"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231692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C949A-E9AD-474E-BC18-D2DE8C12E3E8}"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321993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C949A-E9AD-474E-BC18-D2DE8C12E3E8}"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296358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C949A-E9AD-474E-BC18-D2DE8C12E3E8}"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360379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C949A-E9AD-474E-BC18-D2DE8C12E3E8}"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254785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C949A-E9AD-474E-BC18-D2DE8C12E3E8}" type="datetimeFigureOut">
              <a:rPr lang="en-US" smtClean="0"/>
              <a:t>28-Oct-24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68152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C949A-E9AD-474E-BC18-D2DE8C12E3E8}" type="datetimeFigureOut">
              <a:rPr lang="en-US" smtClean="0"/>
              <a:t>28-Oct-24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172680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C949A-E9AD-474E-BC18-D2DE8C12E3E8}" type="datetimeFigureOut">
              <a:rPr lang="en-US" smtClean="0"/>
              <a:t>28-Oct-24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240963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C949A-E9AD-474E-BC18-D2DE8C12E3E8}" type="datetimeFigureOut">
              <a:rPr lang="en-US" smtClean="0"/>
              <a:t>28-Oct-24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215728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C949A-E9AD-474E-BC18-D2DE8C12E3E8}" type="datetimeFigureOut">
              <a:rPr lang="en-US" smtClean="0"/>
              <a:t>28-Oct-24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7180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C949A-E9AD-474E-BC18-D2DE8C12E3E8}" type="datetimeFigureOut">
              <a:rPr lang="en-US" smtClean="0"/>
              <a:t>28-Oct-24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5827-3CA5-4BD6-8028-B919BD45AD67}" type="slidenum">
              <a:rPr lang="en-US" smtClean="0"/>
              <a:t>‹#›</a:t>
            </a:fld>
            <a:endParaRPr lang="en-US"/>
          </a:p>
        </p:txBody>
      </p:sp>
    </p:spTree>
    <p:extLst>
      <p:ext uri="{BB962C8B-B14F-4D97-AF65-F5344CB8AC3E}">
        <p14:creationId xmlns:p14="http://schemas.microsoft.com/office/powerpoint/2010/main" val="177571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C949A-E9AD-474E-BC18-D2DE8C12E3E8}" type="datetimeFigureOut">
              <a:rPr lang="en-US" smtClean="0"/>
              <a:t>28-Oct-24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B5827-3CA5-4BD6-8028-B919BD45AD67}" type="slidenum">
              <a:rPr lang="en-US" smtClean="0"/>
              <a:t>‹#›</a:t>
            </a:fld>
            <a:endParaRPr lang="en-US"/>
          </a:p>
        </p:txBody>
      </p:sp>
    </p:spTree>
    <p:extLst>
      <p:ext uri="{BB962C8B-B14F-4D97-AF65-F5344CB8AC3E}">
        <p14:creationId xmlns:p14="http://schemas.microsoft.com/office/powerpoint/2010/main" val="33350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sp>
        <p:nvSpPr>
          <p:cNvPr id="3" name="TextBox 2"/>
          <p:cNvSpPr txBox="1"/>
          <p:nvPr/>
        </p:nvSpPr>
        <p:spPr>
          <a:xfrm>
            <a:off x="1820255" y="649481"/>
            <a:ext cx="3973794" cy="584775"/>
          </a:xfrm>
          <a:prstGeom prst="rect">
            <a:avLst/>
          </a:prstGeom>
          <a:noFill/>
        </p:spPr>
        <p:txBody>
          <a:bodyPr wrap="square" rtlCol="0">
            <a:spAutoFit/>
          </a:bodyPr>
          <a:lstStyle/>
          <a:p>
            <a:pPr algn="ctr"/>
            <a:r>
              <a:rPr lang="fa-IR" sz="3200" dirty="0" smtClean="0">
                <a:ln>
                  <a:solidFill>
                    <a:schemeClr val="accent2">
                      <a:lumMod val="75000"/>
                    </a:schemeClr>
                  </a:solidFill>
                </a:ln>
                <a:solidFill>
                  <a:schemeClr val="accent2">
                    <a:lumMod val="75000"/>
                  </a:schemeClr>
                </a:solidFill>
                <a:effectLst>
                  <a:glow rad="63500">
                    <a:schemeClr val="accent2">
                      <a:satMod val="175000"/>
                      <a:alpha val="40000"/>
                    </a:schemeClr>
                  </a:glow>
                </a:effectLst>
              </a:rPr>
              <a:t>بسم الله الرحمن الرحیم</a:t>
            </a:r>
            <a:endParaRPr lang="en-US" sz="3200" dirty="0">
              <a:ln>
                <a:solidFill>
                  <a:schemeClr val="accent2">
                    <a:lumMod val="75000"/>
                  </a:schemeClr>
                </a:solidFill>
              </a:ln>
              <a:solidFill>
                <a:schemeClr val="accent2">
                  <a:lumMod val="75000"/>
                </a:schemeClr>
              </a:solidFill>
              <a:effectLst>
                <a:glow rad="63500">
                  <a:schemeClr val="accent2">
                    <a:satMod val="175000"/>
                    <a:alpha val="40000"/>
                  </a:schemeClr>
                </a:glow>
              </a:effectLst>
            </a:endParaRPr>
          </a:p>
        </p:txBody>
      </p:sp>
      <p:sp>
        <p:nvSpPr>
          <p:cNvPr id="4" name="TextBox 3"/>
          <p:cNvSpPr txBox="1"/>
          <p:nvPr/>
        </p:nvSpPr>
        <p:spPr>
          <a:xfrm>
            <a:off x="367469" y="3563597"/>
            <a:ext cx="4289989" cy="2862322"/>
          </a:xfrm>
          <a:prstGeom prst="rect">
            <a:avLst/>
          </a:prstGeom>
          <a:noFill/>
        </p:spPr>
        <p:txBody>
          <a:bodyPr wrap="square" rtlCol="0">
            <a:spAutoFit/>
          </a:bodyPr>
          <a:lstStyle/>
          <a:p>
            <a:pPr algn="r"/>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مریم فلاح                             آتوسا پارسایی</a:t>
            </a:r>
          </a:p>
          <a:p>
            <a:pPr algn="r"/>
            <a:endParaRPr lang="fa-IR" sz="2000" dirty="0">
              <a:ln>
                <a:solidFill>
                  <a:srgbClr val="002060"/>
                </a:solidFill>
              </a:ln>
              <a:solidFill>
                <a:schemeClr val="accent2">
                  <a:lumMod val="50000"/>
                </a:schemeClr>
              </a:solidFill>
              <a:effectLst>
                <a:glow rad="63500">
                  <a:schemeClr val="accent2">
                    <a:satMod val="175000"/>
                    <a:alpha val="40000"/>
                  </a:schemeClr>
                </a:glow>
              </a:effectLst>
            </a:endParaRPr>
          </a:p>
          <a:p>
            <a:pPr algn="r"/>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نام استاد: سرکار آقای</a:t>
            </a:r>
            <a:r>
              <a:rPr lang="fa-IR" sz="2000" dirty="0">
                <a:ln>
                  <a:solidFill>
                    <a:srgbClr val="002060"/>
                  </a:solidFill>
                </a:ln>
                <a:solidFill>
                  <a:schemeClr val="accent2">
                    <a:lumMod val="50000"/>
                  </a:schemeClr>
                </a:solidFill>
                <a:effectLst>
                  <a:glow rad="63500">
                    <a:schemeClr val="accent2">
                      <a:satMod val="175000"/>
                      <a:alpha val="40000"/>
                    </a:schemeClr>
                  </a:glow>
                </a:effectLst>
              </a:rPr>
              <a:t> </a:t>
            </a:r>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ماستری</a:t>
            </a:r>
          </a:p>
          <a:p>
            <a:pPr algn="r"/>
            <a:endParaRPr lang="fa-IR" sz="2000" dirty="0">
              <a:ln>
                <a:solidFill>
                  <a:srgbClr val="002060"/>
                </a:solidFill>
              </a:ln>
              <a:solidFill>
                <a:schemeClr val="accent2">
                  <a:lumMod val="50000"/>
                </a:schemeClr>
              </a:solidFill>
              <a:effectLst>
                <a:glow rad="63500">
                  <a:schemeClr val="accent2">
                    <a:satMod val="175000"/>
                    <a:alpha val="40000"/>
                  </a:schemeClr>
                </a:glow>
              </a:effectLst>
            </a:endParaRPr>
          </a:p>
          <a:p>
            <a:pPr algn="r" rtl="1"/>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موضوع: تحلیل رفتار متقابل (روش </a:t>
            </a:r>
            <a:r>
              <a:rPr lang="en-US" sz="2000" dirty="0" smtClean="0">
                <a:ln>
                  <a:solidFill>
                    <a:srgbClr val="002060"/>
                  </a:solidFill>
                </a:ln>
                <a:solidFill>
                  <a:schemeClr val="accent2">
                    <a:lumMod val="50000"/>
                  </a:schemeClr>
                </a:solidFill>
                <a:effectLst>
                  <a:glow rad="63500">
                    <a:schemeClr val="accent2">
                      <a:satMod val="175000"/>
                      <a:alpha val="40000"/>
                    </a:schemeClr>
                  </a:glow>
                </a:effectLst>
              </a:rPr>
              <a:t>TA</a:t>
            </a:r>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a:t>
            </a:r>
            <a:endParaRPr lang="en-US" sz="2000" dirty="0" smtClean="0">
              <a:ln>
                <a:solidFill>
                  <a:srgbClr val="002060"/>
                </a:solidFill>
              </a:ln>
              <a:solidFill>
                <a:schemeClr val="accent2">
                  <a:lumMod val="50000"/>
                </a:schemeClr>
              </a:solidFill>
              <a:effectLst>
                <a:glow rad="63500">
                  <a:schemeClr val="accent2">
                    <a:satMod val="175000"/>
                    <a:alpha val="40000"/>
                  </a:schemeClr>
                </a:glow>
              </a:effectLst>
            </a:endParaRPr>
          </a:p>
          <a:p>
            <a:pPr algn="r" rtl="1"/>
            <a:endParaRPr lang="en-US" sz="2000" dirty="0">
              <a:ln>
                <a:solidFill>
                  <a:srgbClr val="002060"/>
                </a:solidFill>
              </a:ln>
              <a:solidFill>
                <a:schemeClr val="accent2">
                  <a:lumMod val="50000"/>
                </a:schemeClr>
              </a:solidFill>
              <a:effectLst>
                <a:glow rad="63500">
                  <a:schemeClr val="accent2">
                    <a:satMod val="175000"/>
                    <a:alpha val="40000"/>
                  </a:schemeClr>
                </a:glow>
              </a:effectLst>
            </a:endParaRPr>
          </a:p>
          <a:p>
            <a:pPr algn="r" rtl="1"/>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نام درس: راهنمايي و مشاوره تحصيلي و شغلي</a:t>
            </a:r>
          </a:p>
          <a:p>
            <a:pPr algn="r" rtl="1"/>
            <a:endParaRPr lang="fa-IR" sz="2000" dirty="0">
              <a:ln>
                <a:solidFill>
                  <a:srgbClr val="002060"/>
                </a:solidFill>
              </a:ln>
              <a:solidFill>
                <a:schemeClr val="accent2">
                  <a:lumMod val="50000"/>
                </a:schemeClr>
              </a:solidFill>
              <a:effectLst>
                <a:glow rad="63500">
                  <a:schemeClr val="accent2">
                    <a:satMod val="175000"/>
                    <a:alpha val="40000"/>
                  </a:schemeClr>
                </a:glow>
              </a:effectLst>
            </a:endParaRPr>
          </a:p>
          <a:p>
            <a:pPr algn="r" rtl="1"/>
            <a:r>
              <a:rPr lang="fa-IR" sz="2000" dirty="0" smtClean="0">
                <a:ln>
                  <a:solidFill>
                    <a:srgbClr val="002060"/>
                  </a:solidFill>
                </a:ln>
                <a:solidFill>
                  <a:schemeClr val="accent2">
                    <a:lumMod val="50000"/>
                  </a:schemeClr>
                </a:solidFill>
                <a:effectLst>
                  <a:glow rad="63500">
                    <a:schemeClr val="accent2">
                      <a:satMod val="175000"/>
                      <a:alpha val="40000"/>
                    </a:schemeClr>
                  </a:glow>
                </a:effectLst>
              </a:rPr>
              <a:t>تاریخ ارائه: 1401/3/21</a:t>
            </a:r>
            <a:endParaRPr lang="en-US" sz="2000" dirty="0">
              <a:ln>
                <a:solidFill>
                  <a:srgbClr val="002060"/>
                </a:solidFill>
              </a:ln>
              <a:solidFill>
                <a:schemeClr val="accent2">
                  <a:lumMod val="50000"/>
                </a:schemeClr>
              </a:solidFill>
              <a:effectLst>
                <a:glow rad="63500">
                  <a:schemeClr val="accent2">
                    <a:satMod val="175000"/>
                    <a:alpha val="40000"/>
                  </a:schemeClr>
                </a:glow>
              </a:effectLst>
            </a:endParaRPr>
          </a:p>
        </p:txBody>
      </p:sp>
    </p:spTree>
    <p:extLst>
      <p:ext uri="{BB962C8B-B14F-4D97-AF65-F5344CB8AC3E}">
        <p14:creationId xmlns:p14="http://schemas.microsoft.com/office/powerpoint/2010/main" val="2260346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285">
        <p15:prstTrans prst="drape"/>
      </p:transition>
    </mc:Choice>
    <mc:Fallback xmlns="">
      <p:transition spd="slow" advTm="328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5720" y="350376"/>
            <a:ext cx="2666288" cy="461665"/>
          </a:xfrm>
          <a:prstGeom prst="rect">
            <a:avLst/>
          </a:prstGeom>
          <a:noFill/>
        </p:spPr>
        <p:txBody>
          <a:bodyPr wrap="square" rtlCol="0">
            <a:spAutoFit/>
          </a:bodyPr>
          <a:lstStyle/>
          <a:p>
            <a:pPr algn="ctr"/>
            <a:r>
              <a:rPr lang="fa-IR" sz="2400" dirty="0" smtClean="0">
                <a:ln>
                  <a:solidFill>
                    <a:srgbClr val="002060"/>
                  </a:solidFill>
                </a:ln>
                <a:solidFill>
                  <a:srgbClr val="7030A0"/>
                </a:solidFill>
                <a:effectLst>
                  <a:glow rad="63500">
                    <a:schemeClr val="accent2">
                      <a:satMod val="175000"/>
                      <a:alpha val="40000"/>
                    </a:schemeClr>
                  </a:glow>
                </a:effectLst>
              </a:rPr>
              <a:t>تشخیص حالات نفسانی</a:t>
            </a:r>
            <a:endParaRPr lang="en-US" sz="2400" dirty="0">
              <a:ln>
                <a:solidFill>
                  <a:srgbClr val="002060"/>
                </a:solidFill>
              </a:ln>
              <a:solidFill>
                <a:srgbClr val="7030A0"/>
              </a:solidFill>
              <a:effectLst>
                <a:glow rad="63500">
                  <a:schemeClr val="accent2">
                    <a:satMod val="175000"/>
                    <a:alpha val="40000"/>
                  </a:scheme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4135"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4221622" y="1204957"/>
            <a:ext cx="7204105" cy="3693319"/>
          </a:xfrm>
          <a:prstGeom prst="rect">
            <a:avLst/>
          </a:prstGeom>
          <a:noFill/>
        </p:spPr>
        <p:txBody>
          <a:bodyPr wrap="square" rtlCol="0">
            <a:spAutoFit/>
          </a:bodyPr>
          <a:lstStyle/>
          <a:p>
            <a:pPr algn="r"/>
            <a:r>
              <a:rPr lang="fa-IR" dirty="0" smtClean="0"/>
              <a:t>تشخیص رفتاری</a:t>
            </a:r>
          </a:p>
          <a:p>
            <a:pPr algn="r"/>
            <a:endParaRPr lang="fa-IR" dirty="0" smtClean="0"/>
          </a:p>
          <a:p>
            <a:pPr algn="r"/>
            <a:r>
              <a:rPr lang="fa-IR" dirty="0" smtClean="0"/>
              <a:t>تشخیص رفتارهای اجتماعی </a:t>
            </a:r>
          </a:p>
          <a:p>
            <a:pPr algn="r"/>
            <a:endParaRPr lang="fa-IR" dirty="0" smtClean="0"/>
          </a:p>
          <a:p>
            <a:pPr algn="r"/>
            <a:r>
              <a:rPr lang="fa-IR" dirty="0" smtClean="0"/>
              <a:t>تشخیص برمبنای سابقه و شرح حال</a:t>
            </a:r>
          </a:p>
          <a:p>
            <a:pPr algn="r"/>
            <a:endParaRPr lang="fa-IR" dirty="0" smtClean="0"/>
          </a:p>
          <a:p>
            <a:pPr algn="r"/>
            <a:r>
              <a:rPr lang="fa-IR" dirty="0" smtClean="0"/>
              <a:t>تشخیص پدیدار شناختی</a:t>
            </a:r>
          </a:p>
          <a:p>
            <a:pPr algn="r"/>
            <a:endParaRPr lang="fa-IR" dirty="0"/>
          </a:p>
          <a:p>
            <a:pPr algn="r"/>
            <a:r>
              <a:rPr lang="fa-IR" dirty="0" smtClean="0"/>
              <a:t>بهترین راه این است که بیش از یکی از این روش ها در آن واحد مورد استفاده قرار بگیرند. یعنی برای تشخیص کامل و دقیق، هر چهار روش به ترتیبی که در بالا ذکر شد، باید مورد استفاده قرار گیرند.</a:t>
            </a:r>
          </a:p>
          <a:p>
            <a:pPr algn="r"/>
            <a:endParaRPr lang="fa-IR" dirty="0"/>
          </a:p>
          <a:p>
            <a:pPr algn="r"/>
            <a:r>
              <a:rPr lang="fa-IR" dirty="0" smtClean="0"/>
              <a:t>تشخیص رفتاری از هر چهار روش فوق مهمتر است.</a:t>
            </a:r>
            <a:endParaRPr lang="en-US" dirty="0"/>
          </a:p>
        </p:txBody>
      </p:sp>
      <p:sp>
        <p:nvSpPr>
          <p:cNvPr id="5" name="Oval 4"/>
          <p:cNvSpPr/>
          <p:nvPr/>
        </p:nvSpPr>
        <p:spPr>
          <a:xfrm>
            <a:off x="11425727" y="1333144"/>
            <a:ext cx="111095" cy="12818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Oval 5"/>
          <p:cNvSpPr/>
          <p:nvPr/>
        </p:nvSpPr>
        <p:spPr>
          <a:xfrm>
            <a:off x="11425727" y="1867065"/>
            <a:ext cx="111096" cy="12818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a:off x="11434272" y="2418077"/>
            <a:ext cx="102550" cy="1367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a:off x="11434273" y="2977634"/>
            <a:ext cx="102549" cy="12809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702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89371" y="327997"/>
            <a:ext cx="2110813" cy="523220"/>
          </a:xfrm>
          <a:prstGeom prst="rect">
            <a:avLst/>
          </a:prstGeom>
          <a:noFill/>
        </p:spPr>
        <p:txBody>
          <a:bodyPr wrap="square" rtlCol="0">
            <a:spAutoFit/>
          </a:bodyPr>
          <a:lstStyle/>
          <a:p>
            <a:pPr algn="ctr"/>
            <a:r>
              <a:rPr lang="fa-IR" sz="2800" dirty="0" smtClean="0">
                <a:ln>
                  <a:solidFill>
                    <a:srgbClr val="002060"/>
                  </a:solidFill>
                </a:ln>
                <a:solidFill>
                  <a:schemeClr val="accent2"/>
                </a:solidFill>
                <a:effectLst>
                  <a:glow rad="63500">
                    <a:schemeClr val="accent2">
                      <a:satMod val="175000"/>
                      <a:alpha val="40000"/>
                    </a:schemeClr>
                  </a:glow>
                </a:effectLst>
              </a:rPr>
              <a:t>تشخیص رفتاری</a:t>
            </a:r>
            <a:endParaRPr lang="en-US" sz="2800" dirty="0">
              <a:ln>
                <a:solidFill>
                  <a:srgbClr val="002060"/>
                </a:solidFill>
              </a:ln>
              <a:solidFill>
                <a:schemeClr val="accent2"/>
              </a:solidFill>
              <a:effectLst>
                <a:glow rad="63500">
                  <a:schemeClr val="accent2">
                    <a:satMod val="175000"/>
                    <a:alpha val="40000"/>
                  </a:schemeClr>
                </a:glow>
              </a:effectLst>
            </a:endParaRPr>
          </a:p>
        </p:txBody>
      </p:sp>
      <p:sp>
        <p:nvSpPr>
          <p:cNvPr id="4" name="TextBox 3"/>
          <p:cNvSpPr txBox="1"/>
          <p:nvPr/>
        </p:nvSpPr>
        <p:spPr>
          <a:xfrm>
            <a:off x="3461047" y="1025495"/>
            <a:ext cx="8588525" cy="2308324"/>
          </a:xfrm>
          <a:prstGeom prst="rect">
            <a:avLst/>
          </a:prstGeom>
          <a:noFill/>
        </p:spPr>
        <p:txBody>
          <a:bodyPr wrap="square" rtlCol="0">
            <a:spAutoFit/>
          </a:bodyPr>
          <a:lstStyle/>
          <a:p>
            <a:pPr algn="r"/>
            <a:r>
              <a:rPr lang="fa-IR" dirty="0" smtClean="0"/>
              <a:t>در تشخیص رفتاری، با مشاهده رفتار شخص، قضاوت می کنیم که او در کدام یک از حالات نفسانی خود قرار دارد.</a:t>
            </a:r>
          </a:p>
          <a:p>
            <a:pPr algn="r"/>
            <a:r>
              <a:rPr lang="fa-IR" dirty="0" smtClean="0"/>
              <a:t>می توانیم موارد زیر را ببینیم یا بشنویم:</a:t>
            </a:r>
          </a:p>
          <a:p>
            <a:pPr algn="r"/>
            <a:r>
              <a:rPr lang="fa-IR" dirty="0" smtClean="0"/>
              <a:t>ــ کلمات</a:t>
            </a:r>
          </a:p>
          <a:p>
            <a:pPr algn="r"/>
            <a:r>
              <a:rPr lang="fa-IR" dirty="0" smtClean="0"/>
              <a:t>ــ لحن صدا</a:t>
            </a:r>
          </a:p>
          <a:p>
            <a:pPr algn="r"/>
            <a:r>
              <a:rPr lang="fa-IR" dirty="0" smtClean="0"/>
              <a:t>ــ ژست ها و حرکات بدنی</a:t>
            </a:r>
          </a:p>
          <a:p>
            <a:pPr algn="r"/>
            <a:r>
              <a:rPr lang="fa-IR" dirty="0" smtClean="0"/>
              <a:t>ــ طرز قرار گرفتن، ایستادن و راه رفتن</a:t>
            </a:r>
          </a:p>
          <a:p>
            <a:pPr algn="r"/>
            <a:r>
              <a:rPr lang="fa-IR" dirty="0" smtClean="0"/>
              <a:t>ــ حالات چهره</a:t>
            </a:r>
            <a:endParaRPr lang="en-US" dirty="0"/>
          </a:p>
        </p:txBody>
      </p:sp>
      <p:pic>
        <p:nvPicPr>
          <p:cNvPr id="5" name="Picture 4"/>
          <p:cNvPicPr>
            <a:picLocks noChangeAspect="1"/>
          </p:cNvPicPr>
          <p:nvPr/>
        </p:nvPicPr>
        <p:blipFill>
          <a:blip r:embed="rId2"/>
          <a:stretch>
            <a:fillRect/>
          </a:stretch>
        </p:blipFill>
        <p:spPr>
          <a:xfrm>
            <a:off x="145279" y="262566"/>
            <a:ext cx="3461047" cy="3280734"/>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145279" y="4096748"/>
            <a:ext cx="3582738" cy="2641913"/>
          </a:xfrm>
          <a:prstGeom prst="rect">
            <a:avLst/>
          </a:prstGeom>
        </p:spPr>
      </p:pic>
      <p:sp>
        <p:nvSpPr>
          <p:cNvPr id="10" name="Rectangle 9"/>
          <p:cNvSpPr/>
          <p:nvPr/>
        </p:nvSpPr>
        <p:spPr>
          <a:xfrm>
            <a:off x="3728017" y="4659880"/>
            <a:ext cx="8321555" cy="1754326"/>
          </a:xfrm>
          <a:prstGeom prst="rect">
            <a:avLst/>
          </a:prstGeom>
        </p:spPr>
        <p:txBody>
          <a:bodyPr wrap="square">
            <a:spAutoFit/>
          </a:bodyPr>
          <a:lstStyle/>
          <a:p>
            <a:pPr algn="r"/>
            <a:r>
              <a:rPr lang="fa-IR" dirty="0"/>
              <a:t>تشخیص رفتارهای اجتماعی بر این عقیده استوار است که دیگران اغلب اوقات با یکی از حالات نفسانی خود با من ارتباط برقرار می کنند که تکمیل کننده آن حالت نفسانی است که من از آن استفاده می کنم.</a:t>
            </a:r>
          </a:p>
          <a:p>
            <a:pPr algn="r"/>
            <a:endParaRPr lang="fa-IR" dirty="0"/>
          </a:p>
          <a:p>
            <a:pPr algn="r"/>
            <a:endParaRPr lang="fa-IR" dirty="0"/>
          </a:p>
          <a:p>
            <a:pPr algn="r"/>
            <a:r>
              <a:rPr lang="fa-IR" dirty="0"/>
              <a:t>مثال: اگر من شمارا از حالت نفسانی والد خودم مورد خطاب قرار دهم، امکان زیادی دارد که شما از حالت نفسانی کودک خود به من پاسخ دهید.</a:t>
            </a:r>
          </a:p>
        </p:txBody>
      </p:sp>
      <p:sp>
        <p:nvSpPr>
          <p:cNvPr id="11" name="Rectangle 10"/>
          <p:cNvSpPr/>
          <p:nvPr/>
        </p:nvSpPr>
        <p:spPr>
          <a:xfrm>
            <a:off x="8956750" y="3976318"/>
            <a:ext cx="2943434" cy="461665"/>
          </a:xfrm>
          <a:prstGeom prst="rect">
            <a:avLst/>
          </a:prstGeom>
        </p:spPr>
        <p:txBody>
          <a:bodyPr wrap="none">
            <a:spAutoFit/>
          </a:bodyPr>
          <a:lstStyle/>
          <a:p>
            <a:pPr algn="ctr"/>
            <a:r>
              <a:rPr lang="fa-IR" sz="2400" dirty="0">
                <a:ln>
                  <a:solidFill>
                    <a:srgbClr val="002060"/>
                  </a:solidFill>
                </a:ln>
                <a:solidFill>
                  <a:schemeClr val="accent2"/>
                </a:solidFill>
                <a:effectLst>
                  <a:glow rad="63500">
                    <a:schemeClr val="accent2">
                      <a:satMod val="175000"/>
                      <a:alpha val="40000"/>
                    </a:schemeClr>
                  </a:glow>
                </a:effectLst>
              </a:rPr>
              <a:t>تشخیص رفتارهای اجتماعی</a:t>
            </a:r>
            <a:endParaRPr lang="en-US" sz="2400" dirty="0">
              <a:ln>
                <a:solidFill>
                  <a:srgbClr val="002060"/>
                </a:solidFill>
              </a:ln>
              <a:solidFill>
                <a:schemeClr val="accent2"/>
              </a:solidFill>
              <a:effectLst>
                <a:glow rad="63500">
                  <a:schemeClr val="accent2">
                    <a:satMod val="175000"/>
                    <a:alpha val="40000"/>
                  </a:schemeClr>
                </a:glow>
              </a:effectLst>
            </a:endParaRPr>
          </a:p>
        </p:txBody>
      </p:sp>
    </p:spTree>
    <p:extLst>
      <p:ext uri="{BB962C8B-B14F-4D97-AF65-F5344CB8AC3E}">
        <p14:creationId xmlns:p14="http://schemas.microsoft.com/office/powerpoint/2010/main" val="15755528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68054" y="365992"/>
            <a:ext cx="3767792" cy="461665"/>
          </a:xfrm>
          <a:prstGeom prst="rect">
            <a:avLst/>
          </a:prstGeom>
          <a:noFill/>
        </p:spPr>
        <p:txBody>
          <a:bodyPr wrap="square" rtlCol="0">
            <a:spAutoFit/>
          </a:bodyPr>
          <a:lstStyle/>
          <a:p>
            <a:pPr algn="ctr"/>
            <a:r>
              <a:rPr lang="fa-IR" sz="2400" dirty="0" smtClean="0">
                <a:ln>
                  <a:solidFill>
                    <a:srgbClr val="002060"/>
                  </a:solidFill>
                </a:ln>
                <a:solidFill>
                  <a:schemeClr val="accent2"/>
                </a:solidFill>
                <a:effectLst>
                  <a:glow rad="63500">
                    <a:schemeClr val="accent2">
                      <a:satMod val="175000"/>
                      <a:alpha val="40000"/>
                    </a:schemeClr>
                  </a:glow>
                </a:effectLst>
              </a:rPr>
              <a:t>تشخیص برمبنای سابقه و شرح حال</a:t>
            </a:r>
            <a:endParaRPr lang="en-US" sz="2400" dirty="0">
              <a:ln>
                <a:solidFill>
                  <a:srgbClr val="002060"/>
                </a:solidFill>
              </a:ln>
              <a:solidFill>
                <a:schemeClr val="accent2"/>
              </a:solidFill>
              <a:effectLst>
                <a:glow rad="63500">
                  <a:schemeClr val="accent2">
                    <a:satMod val="175000"/>
                    <a:alpha val="40000"/>
                  </a:schemeClr>
                </a:glow>
              </a:effectLst>
            </a:endParaRPr>
          </a:p>
        </p:txBody>
      </p:sp>
      <p:sp>
        <p:nvSpPr>
          <p:cNvPr id="5" name="TextBox 4"/>
          <p:cNvSpPr txBox="1"/>
          <p:nvPr/>
        </p:nvSpPr>
        <p:spPr>
          <a:xfrm>
            <a:off x="3499339" y="1072661"/>
            <a:ext cx="8436508" cy="646331"/>
          </a:xfrm>
          <a:prstGeom prst="rect">
            <a:avLst/>
          </a:prstGeom>
          <a:noFill/>
        </p:spPr>
        <p:txBody>
          <a:bodyPr wrap="square" rtlCol="0">
            <a:spAutoFit/>
          </a:bodyPr>
          <a:lstStyle/>
          <a:p>
            <a:pPr algn="r"/>
            <a:r>
              <a:rPr lang="fa-IR" dirty="0" smtClean="0"/>
              <a:t>در این نوع تشخیص، سوالاتی درباره دوران کودکی، والدین و یا جانشین آنها می پرسیم. این به ما این فرصت را خواهد دادکه بررسی مجددی روی برداشت های خودمان از حالات نفسانی کنشی شخص به عمل آوریم.</a:t>
            </a:r>
            <a:endParaRPr lang="en-US" dirty="0"/>
          </a:p>
        </p:txBody>
      </p:sp>
      <p:sp>
        <p:nvSpPr>
          <p:cNvPr id="6" name="TextBox 5"/>
          <p:cNvSpPr txBox="1"/>
          <p:nvPr/>
        </p:nvSpPr>
        <p:spPr>
          <a:xfrm>
            <a:off x="9350908" y="2875085"/>
            <a:ext cx="2584938" cy="461665"/>
          </a:xfrm>
          <a:prstGeom prst="rect">
            <a:avLst/>
          </a:prstGeom>
          <a:noFill/>
        </p:spPr>
        <p:txBody>
          <a:bodyPr wrap="square" rtlCol="0">
            <a:spAutoFit/>
          </a:bodyPr>
          <a:lstStyle/>
          <a:p>
            <a:pPr algn="ctr"/>
            <a:r>
              <a:rPr lang="fa-IR" sz="2400" dirty="0" smtClean="0">
                <a:ln>
                  <a:solidFill>
                    <a:srgbClr val="002060"/>
                  </a:solidFill>
                </a:ln>
                <a:solidFill>
                  <a:schemeClr val="accent2"/>
                </a:solidFill>
                <a:effectLst>
                  <a:glow rad="63500">
                    <a:schemeClr val="accent2">
                      <a:satMod val="175000"/>
                      <a:alpha val="40000"/>
                    </a:schemeClr>
                  </a:glow>
                </a:effectLst>
              </a:rPr>
              <a:t>تشخیص پدیدار شناختی</a:t>
            </a:r>
            <a:endParaRPr lang="en-US" sz="2400" dirty="0">
              <a:ln>
                <a:solidFill>
                  <a:srgbClr val="002060"/>
                </a:solidFill>
              </a:ln>
              <a:solidFill>
                <a:schemeClr val="accent2"/>
              </a:solidFill>
              <a:effectLst>
                <a:glow rad="63500">
                  <a:schemeClr val="accent2">
                    <a:satMod val="175000"/>
                    <a:alpha val="40000"/>
                  </a:schemeClr>
                </a:glow>
              </a:effectLst>
            </a:endParaRPr>
          </a:p>
        </p:txBody>
      </p:sp>
      <p:sp>
        <p:nvSpPr>
          <p:cNvPr id="7" name="TextBox 6"/>
          <p:cNvSpPr txBox="1"/>
          <p:nvPr/>
        </p:nvSpPr>
        <p:spPr>
          <a:xfrm>
            <a:off x="2009330" y="3771900"/>
            <a:ext cx="9926516" cy="923330"/>
          </a:xfrm>
          <a:prstGeom prst="rect">
            <a:avLst/>
          </a:prstGeom>
          <a:noFill/>
        </p:spPr>
        <p:txBody>
          <a:bodyPr wrap="square" rtlCol="0">
            <a:spAutoFit/>
          </a:bodyPr>
          <a:lstStyle/>
          <a:p>
            <a:pPr algn="r"/>
            <a:r>
              <a:rPr lang="fa-IR" dirty="0" smtClean="0"/>
              <a:t>گاهی اوقات ممکن است به جای به یاد آوردن گذشته، آن گذشته را دو مرتبه به تجربه درآوریم.</a:t>
            </a:r>
          </a:p>
          <a:p>
            <a:pPr algn="r"/>
            <a:r>
              <a:rPr lang="fa-IR" dirty="0" smtClean="0"/>
              <a:t>اریک برن                 اعتبار پدیدار شناختی تنها زمانی اتفاق می افتد اگر شخص بتواند حالت نفسانی را به طور کامل، دوباره تجربه کند.</a:t>
            </a:r>
            <a:endParaRPr lang="en-US" dirty="0"/>
          </a:p>
        </p:txBody>
      </p:sp>
      <p:cxnSp>
        <p:nvCxnSpPr>
          <p:cNvPr id="9" name="Straight Arrow Connector 8"/>
          <p:cNvCxnSpPr/>
          <p:nvPr/>
        </p:nvCxnSpPr>
        <p:spPr>
          <a:xfrm flipH="1">
            <a:off x="10051950" y="4264269"/>
            <a:ext cx="98239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2657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7304" y="307650"/>
            <a:ext cx="1692068" cy="523220"/>
          </a:xfrm>
          <a:prstGeom prst="rect">
            <a:avLst/>
          </a:prstGeom>
          <a:noFill/>
        </p:spPr>
        <p:txBody>
          <a:bodyPr wrap="square" rtlCol="0">
            <a:spAutoFit/>
          </a:bodyPr>
          <a:lstStyle/>
          <a:p>
            <a:pPr algn="ctr"/>
            <a:r>
              <a:rPr lang="fa-IR" sz="2800" dirty="0" smtClean="0">
                <a:ln>
                  <a:solidFill>
                    <a:schemeClr val="accent5">
                      <a:lumMod val="50000"/>
                    </a:schemeClr>
                  </a:solidFill>
                </a:ln>
                <a:solidFill>
                  <a:srgbClr val="7030A0"/>
                </a:solidFill>
                <a:effectLst>
                  <a:glow rad="63500">
                    <a:schemeClr val="accent2">
                      <a:satMod val="175000"/>
                      <a:alpha val="40000"/>
                    </a:schemeClr>
                  </a:glow>
                </a:effectLst>
              </a:rPr>
              <a:t>روابط متقابل</a:t>
            </a:r>
            <a:endParaRPr lang="en-US" sz="2800" dirty="0">
              <a:ln>
                <a:solidFill>
                  <a:schemeClr val="accent5">
                    <a:lumMod val="50000"/>
                  </a:schemeClr>
                </a:solidFill>
              </a:ln>
              <a:solidFill>
                <a:srgbClr val="7030A0"/>
              </a:solidFill>
              <a:effectLst>
                <a:glow rad="63500">
                  <a:schemeClr val="accent2">
                    <a:satMod val="175000"/>
                    <a:alpha val="40000"/>
                  </a:scheme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7105"/>
            <a:ext cx="4230168" cy="3267075"/>
          </a:xfrm>
          <a:prstGeom prst="rect">
            <a:avLst/>
          </a:prstGeom>
        </p:spPr>
      </p:pic>
      <p:sp>
        <p:nvSpPr>
          <p:cNvPr id="5" name="TextBox 4"/>
          <p:cNvSpPr txBox="1"/>
          <p:nvPr/>
        </p:nvSpPr>
        <p:spPr>
          <a:xfrm>
            <a:off x="4648912" y="1170774"/>
            <a:ext cx="7255379" cy="2308324"/>
          </a:xfrm>
          <a:prstGeom prst="rect">
            <a:avLst/>
          </a:prstGeom>
          <a:noFill/>
        </p:spPr>
        <p:txBody>
          <a:bodyPr wrap="square" rtlCol="0">
            <a:spAutoFit/>
          </a:bodyPr>
          <a:lstStyle/>
          <a:p>
            <a:pPr algn="r"/>
            <a:r>
              <a:rPr lang="fa-IR" dirty="0" smtClean="0"/>
              <a:t>رابطه متقابل زمانی رخ می دهد که من به نوعی با شما رابطه برقرار کنم و شما هم به من جواب بدهید. شروع ایجاد رابطه محرک و واکنشی که با این محرک داده می شود پاسخ نام دارد.</a:t>
            </a:r>
          </a:p>
          <a:p>
            <a:pPr algn="r"/>
            <a:r>
              <a:rPr lang="fa-IR" dirty="0" smtClean="0"/>
              <a:t>اریک برن                رابطه متقابل را به عنوان واحد اساسی برخورد اجتماعی تعریف می کند.</a:t>
            </a:r>
          </a:p>
          <a:p>
            <a:pPr algn="r"/>
            <a:endParaRPr lang="fa-IR" dirty="0"/>
          </a:p>
          <a:p>
            <a:pPr algn="r"/>
            <a:r>
              <a:rPr lang="fa-IR" dirty="0" smtClean="0"/>
              <a:t>روابط متقابل بین افراد همیشه شکل زنجیره ای از روابط متقابل را دارد.</a:t>
            </a:r>
          </a:p>
          <a:p>
            <a:pPr algn="r"/>
            <a:r>
              <a:rPr lang="fa-IR" dirty="0" smtClean="0"/>
              <a:t>در تحلیل روابط متقابل، از الگوی حالات نفسانی استفاده می کنیم تا بتوانیم توضیح دهیم که در روند روابط چه میگذرد.</a:t>
            </a:r>
          </a:p>
        </p:txBody>
      </p:sp>
      <p:cxnSp>
        <p:nvCxnSpPr>
          <p:cNvPr id="7" name="Straight Arrow Connector 6"/>
          <p:cNvCxnSpPr/>
          <p:nvPr/>
        </p:nvCxnSpPr>
        <p:spPr>
          <a:xfrm flipH="1">
            <a:off x="10032763" y="1956987"/>
            <a:ext cx="931492"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77862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6029" y="324740"/>
            <a:ext cx="2144995" cy="461665"/>
          </a:xfrm>
          <a:prstGeom prst="rect">
            <a:avLst/>
          </a:prstGeom>
          <a:noFill/>
        </p:spPr>
        <p:txBody>
          <a:bodyPr wrap="square" rtlCol="0">
            <a:spAutoFit/>
          </a:bodyPr>
          <a:lstStyle/>
          <a:p>
            <a:pPr algn="ctr"/>
            <a:r>
              <a:rPr lang="fa-IR" sz="2400" dirty="0" smtClean="0">
                <a:ln>
                  <a:solidFill>
                    <a:srgbClr val="002060"/>
                  </a:solidFill>
                </a:ln>
                <a:solidFill>
                  <a:schemeClr val="accent2">
                    <a:lumMod val="75000"/>
                  </a:schemeClr>
                </a:solidFill>
                <a:effectLst>
                  <a:glow rad="63500">
                    <a:schemeClr val="accent2">
                      <a:satMod val="175000"/>
                      <a:alpha val="40000"/>
                    </a:schemeClr>
                  </a:glow>
                </a:effectLst>
              </a:rPr>
              <a:t>روابط متقابل مکمل</a:t>
            </a:r>
            <a:endParaRPr lang="en-US" sz="2400" dirty="0">
              <a:ln>
                <a:solidFill>
                  <a:srgbClr val="002060"/>
                </a:solidFill>
              </a:ln>
              <a:solidFill>
                <a:schemeClr val="accent2">
                  <a:lumMod val="75000"/>
                </a:schemeClr>
              </a:solidFill>
              <a:effectLst>
                <a:glow rad="63500">
                  <a:schemeClr val="accent2">
                    <a:satMod val="175000"/>
                    <a:alpha val="40000"/>
                  </a:schemeClr>
                </a:glow>
              </a:effectLst>
            </a:endParaRPr>
          </a:p>
        </p:txBody>
      </p:sp>
      <p:sp>
        <p:nvSpPr>
          <p:cNvPr id="3" name="TextBox 2"/>
          <p:cNvSpPr txBox="1"/>
          <p:nvPr/>
        </p:nvSpPr>
        <p:spPr>
          <a:xfrm>
            <a:off x="598206" y="1051133"/>
            <a:ext cx="11323177" cy="646331"/>
          </a:xfrm>
          <a:prstGeom prst="rect">
            <a:avLst/>
          </a:prstGeom>
          <a:noFill/>
        </p:spPr>
        <p:txBody>
          <a:bodyPr wrap="square" rtlCol="0">
            <a:spAutoFit/>
          </a:bodyPr>
          <a:lstStyle/>
          <a:p>
            <a:pPr algn="r"/>
            <a:r>
              <a:rPr lang="fa-IR" dirty="0" smtClean="0"/>
              <a:t>رابطه متقابل مکمل رابطه ای است که بردارهای رابطه متقابل با یکدیگر موازی باشند و آن حالت نفسانی که مورد خطاب قرار می گیرد همان باشد که پاسخ می گوید.</a:t>
            </a:r>
            <a:endParaRPr lang="en-US" dirty="0"/>
          </a:p>
        </p:txBody>
      </p:sp>
      <p:sp>
        <p:nvSpPr>
          <p:cNvPr id="4" name="Flowchart: Connector 3"/>
          <p:cNvSpPr/>
          <p:nvPr/>
        </p:nvSpPr>
        <p:spPr>
          <a:xfrm>
            <a:off x="615295" y="2552044"/>
            <a:ext cx="871671"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a:t>و</a:t>
            </a:r>
            <a:endParaRPr lang="en-US" sz="2800" dirty="0"/>
          </a:p>
        </p:txBody>
      </p:sp>
      <p:sp>
        <p:nvSpPr>
          <p:cNvPr id="5" name="Flowchart: Connector 4"/>
          <p:cNvSpPr/>
          <p:nvPr/>
        </p:nvSpPr>
        <p:spPr>
          <a:xfrm>
            <a:off x="615295" y="3406624"/>
            <a:ext cx="863126"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ب</a:t>
            </a:r>
            <a:endParaRPr lang="en-US" sz="2800" dirty="0"/>
          </a:p>
        </p:txBody>
      </p:sp>
      <p:sp>
        <p:nvSpPr>
          <p:cNvPr id="6" name="Flowchart: Connector 5"/>
          <p:cNvSpPr/>
          <p:nvPr/>
        </p:nvSpPr>
        <p:spPr>
          <a:xfrm>
            <a:off x="606751" y="4261204"/>
            <a:ext cx="880215"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ک</a:t>
            </a:r>
            <a:endParaRPr lang="en-US" sz="2800" dirty="0"/>
          </a:p>
        </p:txBody>
      </p:sp>
      <p:sp>
        <p:nvSpPr>
          <p:cNvPr id="7" name="Flowchart: Connector 6"/>
          <p:cNvSpPr/>
          <p:nvPr/>
        </p:nvSpPr>
        <p:spPr>
          <a:xfrm>
            <a:off x="4093434" y="2552044"/>
            <a:ext cx="871670"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و</a:t>
            </a:r>
            <a:endParaRPr lang="en-US" sz="2800" dirty="0"/>
          </a:p>
        </p:txBody>
      </p:sp>
      <p:sp>
        <p:nvSpPr>
          <p:cNvPr id="8" name="Flowchart: Connector 7"/>
          <p:cNvSpPr/>
          <p:nvPr/>
        </p:nvSpPr>
        <p:spPr>
          <a:xfrm>
            <a:off x="4101978" y="3406624"/>
            <a:ext cx="863126"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ب</a:t>
            </a:r>
            <a:endParaRPr lang="en-US" sz="2800" dirty="0"/>
          </a:p>
        </p:txBody>
      </p:sp>
      <p:sp>
        <p:nvSpPr>
          <p:cNvPr id="9" name="Flowchart: Connector 8"/>
          <p:cNvSpPr/>
          <p:nvPr/>
        </p:nvSpPr>
        <p:spPr>
          <a:xfrm>
            <a:off x="4110523" y="4261204"/>
            <a:ext cx="871670"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ک</a:t>
            </a:r>
            <a:endParaRPr lang="en-US" sz="2800" dirty="0"/>
          </a:p>
        </p:txBody>
      </p:sp>
      <p:cxnSp>
        <p:nvCxnSpPr>
          <p:cNvPr id="11" name="Straight Arrow Connector 10"/>
          <p:cNvCxnSpPr/>
          <p:nvPr/>
        </p:nvCxnSpPr>
        <p:spPr>
          <a:xfrm>
            <a:off x="1472013" y="3691783"/>
            <a:ext cx="2638510" cy="1709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1463469" y="3993499"/>
            <a:ext cx="2647054"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2230452" y="2979334"/>
            <a:ext cx="1213503" cy="584775"/>
          </a:xfrm>
          <a:prstGeom prst="rect">
            <a:avLst/>
          </a:prstGeom>
          <a:noFill/>
        </p:spPr>
        <p:txBody>
          <a:bodyPr wrap="square" rtlCol="0">
            <a:spAutoFit/>
          </a:bodyPr>
          <a:lstStyle/>
          <a:p>
            <a:pPr algn="r"/>
            <a:r>
              <a:rPr lang="fa-IR" sz="3200" dirty="0" smtClean="0"/>
              <a:t>م </a:t>
            </a:r>
            <a:r>
              <a:rPr lang="fa-IR" sz="2000" dirty="0" smtClean="0"/>
              <a:t>(محرک)</a:t>
            </a:r>
            <a:endParaRPr lang="en-US" sz="3200" dirty="0"/>
          </a:p>
        </p:txBody>
      </p:sp>
      <p:sp>
        <p:nvSpPr>
          <p:cNvPr id="20" name="TextBox 19"/>
          <p:cNvSpPr txBox="1"/>
          <p:nvPr/>
        </p:nvSpPr>
        <p:spPr>
          <a:xfrm>
            <a:off x="2166358" y="4034677"/>
            <a:ext cx="1341690" cy="523220"/>
          </a:xfrm>
          <a:prstGeom prst="rect">
            <a:avLst/>
          </a:prstGeom>
          <a:noFill/>
        </p:spPr>
        <p:txBody>
          <a:bodyPr wrap="square" rtlCol="0">
            <a:spAutoFit/>
          </a:bodyPr>
          <a:lstStyle/>
          <a:p>
            <a:pPr algn="ctr"/>
            <a:r>
              <a:rPr lang="fa-IR" sz="2800" dirty="0" smtClean="0"/>
              <a:t>پ</a:t>
            </a:r>
            <a:r>
              <a:rPr lang="fa-IR" sz="2000" dirty="0" smtClean="0"/>
              <a:t>  (پاسخ)</a:t>
            </a:r>
            <a:endParaRPr lang="en-US" sz="2000" dirty="0"/>
          </a:p>
        </p:txBody>
      </p:sp>
      <p:sp>
        <p:nvSpPr>
          <p:cNvPr id="21" name="Flowchart: Connector 20"/>
          <p:cNvSpPr/>
          <p:nvPr/>
        </p:nvSpPr>
        <p:spPr>
          <a:xfrm>
            <a:off x="6905004" y="2552044"/>
            <a:ext cx="871673" cy="87257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و</a:t>
            </a:r>
            <a:endParaRPr lang="en-US" sz="2800" dirty="0"/>
          </a:p>
        </p:txBody>
      </p:sp>
      <p:sp>
        <p:nvSpPr>
          <p:cNvPr id="27" name="Flowchart: Connector 26"/>
          <p:cNvSpPr/>
          <p:nvPr/>
        </p:nvSpPr>
        <p:spPr>
          <a:xfrm>
            <a:off x="6905000" y="3424615"/>
            <a:ext cx="871673" cy="87257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Flowchart: Connector 27"/>
          <p:cNvSpPr/>
          <p:nvPr/>
        </p:nvSpPr>
        <p:spPr>
          <a:xfrm>
            <a:off x="6905000" y="3424615"/>
            <a:ext cx="871670" cy="87257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ب</a:t>
            </a:r>
            <a:endParaRPr lang="en-US" sz="2800" dirty="0"/>
          </a:p>
        </p:txBody>
      </p:sp>
      <p:sp>
        <p:nvSpPr>
          <p:cNvPr id="29" name="Flowchart: Connector 28"/>
          <p:cNvSpPr/>
          <p:nvPr/>
        </p:nvSpPr>
        <p:spPr>
          <a:xfrm>
            <a:off x="6904996" y="4297186"/>
            <a:ext cx="871676" cy="8545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ک</a:t>
            </a:r>
            <a:endParaRPr lang="en-US" sz="2800" dirty="0"/>
          </a:p>
        </p:txBody>
      </p:sp>
      <p:sp>
        <p:nvSpPr>
          <p:cNvPr id="30" name="Flowchart: Connector 29"/>
          <p:cNvSpPr/>
          <p:nvPr/>
        </p:nvSpPr>
        <p:spPr>
          <a:xfrm>
            <a:off x="10536962" y="2551145"/>
            <a:ext cx="880217" cy="87257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a:t>و</a:t>
            </a:r>
            <a:endParaRPr lang="en-US" sz="2800" dirty="0"/>
          </a:p>
        </p:txBody>
      </p:sp>
      <p:sp>
        <p:nvSpPr>
          <p:cNvPr id="31" name="Flowchart: Connector 30"/>
          <p:cNvSpPr/>
          <p:nvPr/>
        </p:nvSpPr>
        <p:spPr>
          <a:xfrm>
            <a:off x="10545509" y="3424615"/>
            <a:ext cx="863125" cy="87257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ب</a:t>
            </a:r>
            <a:endParaRPr lang="en-US" sz="2800" dirty="0"/>
          </a:p>
        </p:txBody>
      </p:sp>
      <p:sp>
        <p:nvSpPr>
          <p:cNvPr id="32" name="Flowchart: Connector 31"/>
          <p:cNvSpPr/>
          <p:nvPr/>
        </p:nvSpPr>
        <p:spPr>
          <a:xfrm>
            <a:off x="10554054" y="4296287"/>
            <a:ext cx="871670" cy="87347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dirty="0" smtClean="0"/>
              <a:t>ک</a:t>
            </a:r>
            <a:endParaRPr lang="en-US" sz="2800" dirty="0"/>
          </a:p>
        </p:txBody>
      </p:sp>
      <p:cxnSp>
        <p:nvCxnSpPr>
          <p:cNvPr id="34" name="Straight Arrow Connector 33"/>
          <p:cNvCxnSpPr/>
          <p:nvPr/>
        </p:nvCxnSpPr>
        <p:spPr>
          <a:xfrm>
            <a:off x="7733936" y="3136307"/>
            <a:ext cx="2820115" cy="14215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32" idx="2"/>
            <a:endCxn id="21" idx="5"/>
          </p:cNvCxnSpPr>
          <p:nvPr/>
        </p:nvCxnSpPr>
        <p:spPr>
          <a:xfrm flipH="1" flipV="1">
            <a:off x="7649023" y="3296830"/>
            <a:ext cx="2905031" cy="14361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9015813" y="3271721"/>
            <a:ext cx="521289" cy="523220"/>
          </a:xfrm>
          <a:prstGeom prst="rect">
            <a:avLst/>
          </a:prstGeom>
          <a:noFill/>
        </p:spPr>
        <p:txBody>
          <a:bodyPr wrap="square" rtlCol="0">
            <a:spAutoFit/>
          </a:bodyPr>
          <a:lstStyle/>
          <a:p>
            <a:pPr algn="ctr"/>
            <a:r>
              <a:rPr lang="fa-IR" sz="2800" dirty="0" smtClean="0"/>
              <a:t>م</a:t>
            </a:r>
            <a:endParaRPr lang="en-US" sz="2800" dirty="0"/>
          </a:p>
        </p:txBody>
      </p:sp>
      <p:sp>
        <p:nvSpPr>
          <p:cNvPr id="42" name="TextBox 41"/>
          <p:cNvSpPr txBox="1"/>
          <p:nvPr/>
        </p:nvSpPr>
        <p:spPr>
          <a:xfrm>
            <a:off x="8714568" y="4016507"/>
            <a:ext cx="773940" cy="523220"/>
          </a:xfrm>
          <a:prstGeom prst="rect">
            <a:avLst/>
          </a:prstGeom>
          <a:noFill/>
        </p:spPr>
        <p:txBody>
          <a:bodyPr wrap="square" rtlCol="0">
            <a:spAutoFit/>
          </a:bodyPr>
          <a:lstStyle/>
          <a:p>
            <a:pPr algn="ctr"/>
            <a:r>
              <a:rPr lang="fa-IR" sz="2800" dirty="0" smtClean="0"/>
              <a:t>پ</a:t>
            </a:r>
            <a:endParaRPr lang="en-US" sz="2800" dirty="0"/>
          </a:p>
        </p:txBody>
      </p:sp>
    </p:spTree>
    <p:extLst>
      <p:ext uri="{BB962C8B-B14F-4D97-AF65-F5344CB8AC3E}">
        <p14:creationId xmlns:p14="http://schemas.microsoft.com/office/powerpoint/2010/main" val="3876970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3282" y="316195"/>
            <a:ext cx="2563739" cy="461665"/>
          </a:xfrm>
          <a:prstGeom prst="rect">
            <a:avLst/>
          </a:prstGeom>
          <a:noFill/>
        </p:spPr>
        <p:txBody>
          <a:bodyPr wrap="square" rtlCol="0">
            <a:spAutoFit/>
          </a:bodyPr>
          <a:lstStyle/>
          <a:p>
            <a:pPr algn="r"/>
            <a:r>
              <a:rPr lang="fa-IR" sz="2400" dirty="0" smtClean="0">
                <a:ln>
                  <a:solidFill>
                    <a:srgbClr val="7030A0"/>
                  </a:solidFill>
                </a:ln>
                <a:solidFill>
                  <a:srgbClr val="7030A0"/>
                </a:solidFill>
                <a:effectLst>
                  <a:glow rad="63500">
                    <a:schemeClr val="accent2">
                      <a:satMod val="175000"/>
                      <a:alpha val="40000"/>
                    </a:schemeClr>
                  </a:glow>
                </a:effectLst>
              </a:rPr>
              <a:t>اولین قانون ایجاد رابطه</a:t>
            </a:r>
            <a:endParaRPr lang="en-US" sz="2400" dirty="0">
              <a:ln>
                <a:solidFill>
                  <a:srgbClr val="7030A0"/>
                </a:solidFill>
              </a:ln>
              <a:solidFill>
                <a:srgbClr val="7030A0"/>
              </a:solidFill>
              <a:effectLst>
                <a:glow rad="63500">
                  <a:schemeClr val="accent2">
                    <a:satMod val="175000"/>
                    <a:alpha val="40000"/>
                  </a:schemeClr>
                </a:glow>
              </a:effectLst>
            </a:endParaRPr>
          </a:p>
        </p:txBody>
      </p:sp>
      <p:sp>
        <p:nvSpPr>
          <p:cNvPr id="3" name="TextBox 2"/>
          <p:cNvSpPr txBox="1"/>
          <p:nvPr/>
        </p:nvSpPr>
        <p:spPr>
          <a:xfrm>
            <a:off x="4460905" y="1187865"/>
            <a:ext cx="7486116" cy="923330"/>
          </a:xfrm>
          <a:prstGeom prst="rect">
            <a:avLst/>
          </a:prstGeom>
          <a:noFill/>
        </p:spPr>
        <p:txBody>
          <a:bodyPr wrap="square" rtlCol="0">
            <a:spAutoFit/>
          </a:bodyPr>
          <a:lstStyle/>
          <a:p>
            <a:pPr algn="r"/>
            <a:r>
              <a:rPr lang="fa-IR" dirty="0" smtClean="0"/>
              <a:t>ویژگی یک رابطه متقابل مکمل، قابل پیش بینی بودن آن است.</a:t>
            </a:r>
          </a:p>
          <a:p>
            <a:pPr algn="r"/>
            <a:endParaRPr lang="fa-IR" dirty="0" smtClean="0"/>
          </a:p>
          <a:p>
            <a:pPr algn="r"/>
            <a:r>
              <a:rPr lang="fa-IR" dirty="0" smtClean="0"/>
              <a:t>تا زمانی که رابطه متقابل به شکل مکمل باقی می ماند، رابطه می تواند تا بی نهایت ادامه پیدا کند.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2" y="2109743"/>
            <a:ext cx="5566427" cy="4748257"/>
          </a:xfrm>
          <a:prstGeom prst="rect">
            <a:avLst/>
          </a:prstGeom>
        </p:spPr>
      </p:pic>
    </p:spTree>
    <p:extLst>
      <p:ext uri="{BB962C8B-B14F-4D97-AF65-F5344CB8AC3E}">
        <p14:creationId xmlns:p14="http://schemas.microsoft.com/office/powerpoint/2010/main" val="31239566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6011" y="282011"/>
            <a:ext cx="2606467" cy="523220"/>
          </a:xfrm>
          <a:prstGeom prst="rect">
            <a:avLst/>
          </a:prstGeom>
          <a:noFill/>
        </p:spPr>
        <p:txBody>
          <a:bodyPr wrap="square" rtlCol="0">
            <a:spAutoFit/>
          </a:bodyPr>
          <a:lstStyle/>
          <a:p>
            <a:pPr algn="ctr"/>
            <a:r>
              <a:rPr lang="fa-IR" sz="2800" dirty="0" smtClean="0">
                <a:ln>
                  <a:solidFill>
                    <a:srgbClr val="002060"/>
                  </a:solidFill>
                </a:ln>
                <a:solidFill>
                  <a:schemeClr val="accent2">
                    <a:lumMod val="75000"/>
                  </a:schemeClr>
                </a:solidFill>
                <a:effectLst>
                  <a:glow rad="63500">
                    <a:schemeClr val="accent2">
                      <a:satMod val="175000"/>
                      <a:alpha val="40000"/>
                    </a:schemeClr>
                  </a:glow>
                </a:effectLst>
              </a:rPr>
              <a:t>روابط متقابل متقاطع</a:t>
            </a:r>
            <a:endParaRPr lang="en-US" sz="2800" dirty="0">
              <a:ln>
                <a:solidFill>
                  <a:srgbClr val="002060"/>
                </a:solidFill>
              </a:ln>
              <a:solidFill>
                <a:schemeClr val="accent2">
                  <a:lumMod val="75000"/>
                </a:schemeClr>
              </a:solidFill>
              <a:effectLst>
                <a:glow rad="63500">
                  <a:schemeClr val="accent2">
                    <a:satMod val="175000"/>
                    <a:alpha val="40000"/>
                  </a:schemeClr>
                </a:glow>
              </a:effectLst>
            </a:endParaRPr>
          </a:p>
        </p:txBody>
      </p:sp>
      <p:sp>
        <p:nvSpPr>
          <p:cNvPr id="4" name="TextBox 3"/>
          <p:cNvSpPr txBox="1"/>
          <p:nvPr/>
        </p:nvSpPr>
        <p:spPr>
          <a:xfrm>
            <a:off x="658027" y="1119498"/>
            <a:ext cx="11374452" cy="369332"/>
          </a:xfrm>
          <a:prstGeom prst="rect">
            <a:avLst/>
          </a:prstGeom>
          <a:noFill/>
        </p:spPr>
        <p:txBody>
          <a:bodyPr wrap="square" rtlCol="0">
            <a:spAutoFit/>
          </a:bodyPr>
          <a:lstStyle/>
          <a:p>
            <a:pPr algn="r"/>
            <a:r>
              <a:rPr lang="fa-IR" dirty="0" smtClean="0"/>
              <a:t>رابطه متقاطع رابطه ای است که در آن بردارهای رابطه متقابل با یکدیگر موازی نباشند و یا اینکه از حالت نفسانی مورد خطاب پاسخ داده نشود.</a:t>
            </a:r>
            <a:endParaRPr lang="en-US" dirty="0"/>
          </a:p>
        </p:txBody>
      </p:sp>
      <p:sp>
        <p:nvSpPr>
          <p:cNvPr id="7" name="Flowchart: Connector 6"/>
          <p:cNvSpPr/>
          <p:nvPr/>
        </p:nvSpPr>
        <p:spPr>
          <a:xfrm>
            <a:off x="872735" y="2456572"/>
            <a:ext cx="880217" cy="846033"/>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و</a:t>
            </a:r>
            <a:endParaRPr lang="en-US" sz="2800" dirty="0"/>
          </a:p>
        </p:txBody>
      </p:sp>
      <p:sp>
        <p:nvSpPr>
          <p:cNvPr id="8" name="Flowchart: Connector 7"/>
          <p:cNvSpPr/>
          <p:nvPr/>
        </p:nvSpPr>
        <p:spPr>
          <a:xfrm>
            <a:off x="875051" y="3302605"/>
            <a:ext cx="877900" cy="854579"/>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ب</a:t>
            </a:r>
            <a:endParaRPr lang="en-US" sz="2800" dirty="0"/>
          </a:p>
        </p:txBody>
      </p:sp>
      <p:sp>
        <p:nvSpPr>
          <p:cNvPr id="9" name="Flowchart: Connector 8"/>
          <p:cNvSpPr/>
          <p:nvPr/>
        </p:nvSpPr>
        <p:spPr>
          <a:xfrm>
            <a:off x="872734" y="4157184"/>
            <a:ext cx="880217" cy="859611"/>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ک</a:t>
            </a:r>
            <a:endParaRPr lang="en-US" sz="2800" dirty="0"/>
          </a:p>
        </p:txBody>
      </p:sp>
      <p:sp>
        <p:nvSpPr>
          <p:cNvPr id="10" name="Flowchart: Connector 9"/>
          <p:cNvSpPr/>
          <p:nvPr/>
        </p:nvSpPr>
        <p:spPr>
          <a:xfrm>
            <a:off x="4093169" y="2456572"/>
            <a:ext cx="877900" cy="859611"/>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و</a:t>
            </a:r>
            <a:endParaRPr lang="en-US" sz="2800" dirty="0"/>
          </a:p>
        </p:txBody>
      </p:sp>
      <p:sp>
        <p:nvSpPr>
          <p:cNvPr id="11" name="Flowchart: Connector 10"/>
          <p:cNvSpPr/>
          <p:nvPr/>
        </p:nvSpPr>
        <p:spPr>
          <a:xfrm>
            <a:off x="4090852" y="3316183"/>
            <a:ext cx="880217" cy="86118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ب</a:t>
            </a:r>
            <a:endParaRPr lang="en-US" sz="2800" dirty="0"/>
          </a:p>
        </p:txBody>
      </p:sp>
      <p:sp>
        <p:nvSpPr>
          <p:cNvPr id="12" name="Flowchart: Connector 11"/>
          <p:cNvSpPr/>
          <p:nvPr/>
        </p:nvSpPr>
        <p:spPr>
          <a:xfrm>
            <a:off x="4090852" y="4179880"/>
            <a:ext cx="880217" cy="857094"/>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ک</a:t>
            </a:r>
            <a:endParaRPr lang="en-US" sz="2800" dirty="0"/>
          </a:p>
        </p:txBody>
      </p:sp>
      <p:cxnSp>
        <p:nvCxnSpPr>
          <p:cNvPr id="6" name="Straight Arrow Connector 5"/>
          <p:cNvCxnSpPr>
            <a:stCxn id="8" idx="6"/>
            <a:endCxn id="11" idx="2"/>
          </p:cNvCxnSpPr>
          <p:nvPr/>
        </p:nvCxnSpPr>
        <p:spPr>
          <a:xfrm>
            <a:off x="1752951" y="3729895"/>
            <a:ext cx="2337901" cy="168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10" idx="2"/>
            <a:endCxn id="9" idx="6"/>
          </p:cNvCxnSpPr>
          <p:nvPr/>
        </p:nvCxnSpPr>
        <p:spPr>
          <a:xfrm flipH="1">
            <a:off x="1752951" y="2886378"/>
            <a:ext cx="2340218" cy="17006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Flowchart: Connector 15"/>
          <p:cNvSpPr/>
          <p:nvPr/>
        </p:nvSpPr>
        <p:spPr>
          <a:xfrm>
            <a:off x="10904609" y="4166489"/>
            <a:ext cx="880217" cy="860869"/>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ک</a:t>
            </a:r>
            <a:endParaRPr lang="en-US" sz="2800" dirty="0"/>
          </a:p>
        </p:txBody>
      </p:sp>
      <p:sp>
        <p:nvSpPr>
          <p:cNvPr id="23" name="Flowchart: Connector 22"/>
          <p:cNvSpPr/>
          <p:nvPr/>
        </p:nvSpPr>
        <p:spPr>
          <a:xfrm>
            <a:off x="10904609" y="3306878"/>
            <a:ext cx="880217" cy="859611"/>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a:t>ب</a:t>
            </a:r>
            <a:endParaRPr lang="en-US" sz="2800" dirty="0"/>
          </a:p>
        </p:txBody>
      </p:sp>
      <p:sp>
        <p:nvSpPr>
          <p:cNvPr id="25" name="Flowchart: Connector 24"/>
          <p:cNvSpPr/>
          <p:nvPr/>
        </p:nvSpPr>
        <p:spPr>
          <a:xfrm>
            <a:off x="7944283" y="2442994"/>
            <a:ext cx="867330" cy="859611"/>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و</a:t>
            </a:r>
            <a:endParaRPr lang="en-US" sz="2800" dirty="0"/>
          </a:p>
        </p:txBody>
      </p:sp>
      <p:sp>
        <p:nvSpPr>
          <p:cNvPr id="27" name="Flowchart: Connector 26"/>
          <p:cNvSpPr/>
          <p:nvPr/>
        </p:nvSpPr>
        <p:spPr>
          <a:xfrm>
            <a:off x="7940799" y="3303098"/>
            <a:ext cx="874299" cy="887349"/>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ب</a:t>
            </a:r>
            <a:endParaRPr lang="en-US" sz="2800" dirty="0"/>
          </a:p>
        </p:txBody>
      </p:sp>
      <p:sp>
        <p:nvSpPr>
          <p:cNvPr id="29" name="Flowchart: Connector 28"/>
          <p:cNvSpPr/>
          <p:nvPr/>
        </p:nvSpPr>
        <p:spPr>
          <a:xfrm>
            <a:off x="7934725" y="4190447"/>
            <a:ext cx="886444" cy="889452"/>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ک</a:t>
            </a:r>
            <a:endParaRPr lang="en-US" sz="2800" dirty="0"/>
          </a:p>
        </p:txBody>
      </p:sp>
      <p:sp>
        <p:nvSpPr>
          <p:cNvPr id="35" name="Flowchart: Connector 34"/>
          <p:cNvSpPr/>
          <p:nvPr/>
        </p:nvSpPr>
        <p:spPr>
          <a:xfrm>
            <a:off x="10887519" y="2424072"/>
            <a:ext cx="884489" cy="878533"/>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t>و</a:t>
            </a:r>
            <a:endParaRPr lang="en-US" sz="2800" dirty="0"/>
          </a:p>
        </p:txBody>
      </p:sp>
      <p:cxnSp>
        <p:nvCxnSpPr>
          <p:cNvPr id="39" name="Straight Arrow Connector 38"/>
          <p:cNvCxnSpPr>
            <a:stCxn id="25" idx="6"/>
            <a:endCxn id="16" idx="2"/>
          </p:cNvCxnSpPr>
          <p:nvPr/>
        </p:nvCxnSpPr>
        <p:spPr>
          <a:xfrm>
            <a:off x="8811613" y="2872800"/>
            <a:ext cx="2092996" cy="17241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23" idx="2"/>
            <a:endCxn id="27" idx="6"/>
          </p:cNvCxnSpPr>
          <p:nvPr/>
        </p:nvCxnSpPr>
        <p:spPr>
          <a:xfrm flipH="1">
            <a:off x="8815098" y="3736684"/>
            <a:ext cx="2089511" cy="100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9929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8004" y="299102"/>
            <a:ext cx="2691925" cy="461665"/>
          </a:xfrm>
          <a:prstGeom prst="rect">
            <a:avLst/>
          </a:prstGeom>
          <a:noFill/>
        </p:spPr>
        <p:txBody>
          <a:bodyPr wrap="square" rtlCol="0">
            <a:spAutoFit/>
          </a:bodyPr>
          <a:lstStyle/>
          <a:p>
            <a:pPr algn="ctr"/>
            <a:r>
              <a:rPr lang="fa-IR" sz="2400" dirty="0" smtClean="0">
                <a:ln>
                  <a:solidFill>
                    <a:srgbClr val="7030A0"/>
                  </a:solidFill>
                </a:ln>
                <a:solidFill>
                  <a:srgbClr val="7030A0"/>
                </a:solidFill>
                <a:effectLst>
                  <a:glow rad="63500">
                    <a:schemeClr val="accent2">
                      <a:satMod val="175000"/>
                      <a:alpha val="40000"/>
                    </a:schemeClr>
                  </a:glow>
                </a:effectLst>
              </a:rPr>
              <a:t>دومین قانون ایجاد رابطه</a:t>
            </a:r>
            <a:endParaRPr lang="en-US" sz="2400" dirty="0">
              <a:ln>
                <a:solidFill>
                  <a:srgbClr val="7030A0"/>
                </a:solidFill>
              </a:ln>
              <a:solidFill>
                <a:srgbClr val="7030A0"/>
              </a:solidFill>
              <a:effectLst>
                <a:glow rad="63500">
                  <a:schemeClr val="accent2">
                    <a:satMod val="175000"/>
                    <a:alpha val="40000"/>
                  </a:schemeClr>
                </a:glow>
              </a:effectLst>
            </a:endParaRPr>
          </a:p>
        </p:txBody>
      </p:sp>
      <p:sp>
        <p:nvSpPr>
          <p:cNvPr id="3" name="TextBox 2"/>
          <p:cNvSpPr txBox="1"/>
          <p:nvPr/>
        </p:nvSpPr>
        <p:spPr>
          <a:xfrm>
            <a:off x="692210" y="1085315"/>
            <a:ext cx="11237720" cy="2308324"/>
          </a:xfrm>
          <a:prstGeom prst="rect">
            <a:avLst/>
          </a:prstGeom>
          <a:noFill/>
        </p:spPr>
        <p:txBody>
          <a:bodyPr wrap="square" rtlCol="0">
            <a:spAutoFit/>
          </a:bodyPr>
          <a:lstStyle/>
          <a:p>
            <a:pPr algn="r"/>
            <a:r>
              <a:rPr lang="fa-IR" dirty="0" smtClean="0"/>
              <a:t>زمانی که رابطه متقاطع است امکان دارد شخصی که وضعیت متقاطع به طرف او است به طرف آن حالت نفسانی که شخص ایجاد کننده رابطه متقاطع در نظر داشته است، برود. او احتمالا به طرف یک رابطه متقابل موازی از آن حالت نفسانی جدی خواهد رفت.</a:t>
            </a:r>
          </a:p>
          <a:p>
            <a:pPr algn="r"/>
            <a:endParaRPr lang="fa-IR" dirty="0"/>
          </a:p>
          <a:p>
            <a:pPr algn="r"/>
            <a:r>
              <a:rPr lang="fa-IR" dirty="0" smtClean="0"/>
              <a:t>وقتی که رابطه متقابلی متقاطع می شود، در رابطه اخلالی حاصل می شود و یک یا دو طرف رابطه باید تغییر حالت نفسانی دهند تا بتوانند رابطه را دوباره ایجاد کنند.</a:t>
            </a:r>
          </a:p>
          <a:p>
            <a:pPr algn="r"/>
            <a:endParaRPr lang="fa-IR" dirty="0"/>
          </a:p>
          <a:p>
            <a:pPr algn="r"/>
            <a:r>
              <a:rPr lang="fa-IR" dirty="0" smtClean="0"/>
              <a:t>اریک برن                    72 نوع مختلف رابطه متقابل متقاطع وجود دارد که دو تا از آنها بیش از همه به کار می روند.</a:t>
            </a:r>
          </a:p>
          <a:p>
            <a:pPr algn="r"/>
            <a:r>
              <a:rPr lang="fa-IR" dirty="0" smtClean="0"/>
              <a:t>این دو نوع زمانی پیش می آیند که محرک های بالغ-بالغ یا به وسیله پاسخ های کودک-والد یا والد-کودک متقاطع شوند.                       </a:t>
            </a:r>
          </a:p>
        </p:txBody>
      </p:sp>
      <p:cxnSp>
        <p:nvCxnSpPr>
          <p:cNvPr id="5" name="Straight Arrow Connector 4"/>
          <p:cNvCxnSpPr/>
          <p:nvPr/>
        </p:nvCxnSpPr>
        <p:spPr>
          <a:xfrm flipH="1">
            <a:off x="9836209" y="2982482"/>
            <a:ext cx="11707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3829282"/>
            <a:ext cx="4000500"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9337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8325" y="316193"/>
            <a:ext cx="3862699" cy="461665"/>
          </a:xfrm>
          <a:prstGeom prst="rect">
            <a:avLst/>
          </a:prstGeom>
          <a:noFill/>
        </p:spPr>
        <p:txBody>
          <a:bodyPr wrap="square" rtlCol="0">
            <a:spAutoFit/>
          </a:bodyPr>
          <a:lstStyle/>
          <a:p>
            <a:pPr algn="r"/>
            <a:r>
              <a:rPr lang="fa-IR" sz="2400" dirty="0" smtClean="0">
                <a:ln>
                  <a:solidFill>
                    <a:srgbClr val="002060"/>
                  </a:solidFill>
                </a:ln>
                <a:solidFill>
                  <a:schemeClr val="accent2">
                    <a:lumMod val="75000"/>
                  </a:schemeClr>
                </a:solidFill>
                <a:effectLst>
                  <a:glow rad="63500">
                    <a:schemeClr val="accent2">
                      <a:satMod val="175000"/>
                      <a:alpha val="40000"/>
                    </a:schemeClr>
                  </a:glow>
                </a:effectLst>
              </a:rPr>
              <a:t>روابط متقابل همراه با پیام های نهانی</a:t>
            </a:r>
            <a:endParaRPr lang="en-US" sz="2400" dirty="0">
              <a:ln>
                <a:solidFill>
                  <a:srgbClr val="002060"/>
                </a:solidFill>
              </a:ln>
              <a:solidFill>
                <a:schemeClr val="accent2">
                  <a:lumMod val="75000"/>
                </a:schemeClr>
              </a:solidFill>
              <a:effectLst>
                <a:glow rad="63500">
                  <a:schemeClr val="accent2">
                    <a:satMod val="175000"/>
                    <a:alpha val="40000"/>
                  </a:schemeClr>
                </a:glow>
              </a:effectLst>
            </a:endParaRPr>
          </a:p>
        </p:txBody>
      </p:sp>
      <p:sp>
        <p:nvSpPr>
          <p:cNvPr id="3" name="TextBox 2"/>
          <p:cNvSpPr txBox="1"/>
          <p:nvPr/>
        </p:nvSpPr>
        <p:spPr>
          <a:xfrm>
            <a:off x="410198" y="982766"/>
            <a:ext cx="11571005" cy="646331"/>
          </a:xfrm>
          <a:prstGeom prst="rect">
            <a:avLst/>
          </a:prstGeom>
          <a:noFill/>
        </p:spPr>
        <p:txBody>
          <a:bodyPr wrap="square" rtlCol="0">
            <a:spAutoFit/>
          </a:bodyPr>
          <a:lstStyle/>
          <a:p>
            <a:pPr algn="r"/>
            <a:r>
              <a:rPr lang="fa-IR" dirty="0" smtClean="0"/>
              <a:t>در این رابطه، دو پیام در آن واحد رد و بدل می شود. </a:t>
            </a:r>
          </a:p>
          <a:p>
            <a:pPr algn="r"/>
            <a:r>
              <a:rPr lang="fa-IR" dirty="0" smtClean="0"/>
              <a:t>یکی از آنها پیامی روشن و واضح و پذیرا در سطح اجتماعی است. دیگری پوشیده و پنهان است و یا پیامی است که در سطوح روانشناختی قرار دارد.</a:t>
            </a:r>
            <a:endParaRPr lang="en-US" dirty="0"/>
          </a:p>
        </p:txBody>
      </p:sp>
      <p:sp>
        <p:nvSpPr>
          <p:cNvPr id="5" name="Flowchart: Connector 4"/>
          <p:cNvSpPr/>
          <p:nvPr/>
        </p:nvSpPr>
        <p:spPr>
          <a:xfrm>
            <a:off x="915251" y="2677569"/>
            <a:ext cx="890093"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و</a:t>
            </a:r>
            <a:endParaRPr lang="en-US" sz="2800" dirty="0"/>
          </a:p>
        </p:txBody>
      </p:sp>
      <p:sp>
        <p:nvSpPr>
          <p:cNvPr id="6" name="Flowchart: Connector 5"/>
          <p:cNvSpPr/>
          <p:nvPr/>
        </p:nvSpPr>
        <p:spPr>
          <a:xfrm>
            <a:off x="916582" y="3535824"/>
            <a:ext cx="888762"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ب</a:t>
            </a:r>
            <a:endParaRPr lang="en-US" sz="2800" dirty="0"/>
          </a:p>
        </p:txBody>
      </p:sp>
      <p:sp>
        <p:nvSpPr>
          <p:cNvPr id="7" name="Flowchart: Connector 6"/>
          <p:cNvSpPr/>
          <p:nvPr/>
        </p:nvSpPr>
        <p:spPr>
          <a:xfrm>
            <a:off x="936060" y="4394079"/>
            <a:ext cx="900820"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ک</a:t>
            </a:r>
            <a:endParaRPr lang="en-US" sz="2800" dirty="0"/>
          </a:p>
        </p:txBody>
      </p:sp>
      <p:sp>
        <p:nvSpPr>
          <p:cNvPr id="8" name="Flowchart: Connector 7"/>
          <p:cNvSpPr/>
          <p:nvPr/>
        </p:nvSpPr>
        <p:spPr>
          <a:xfrm>
            <a:off x="3758818" y="2677569"/>
            <a:ext cx="888762"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و</a:t>
            </a:r>
            <a:endParaRPr lang="en-US" sz="2800" dirty="0"/>
          </a:p>
        </p:txBody>
      </p:sp>
      <p:sp>
        <p:nvSpPr>
          <p:cNvPr id="9" name="Flowchart: Connector 8"/>
          <p:cNvSpPr/>
          <p:nvPr/>
        </p:nvSpPr>
        <p:spPr>
          <a:xfrm>
            <a:off x="3756618" y="3531083"/>
            <a:ext cx="890093"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ب</a:t>
            </a:r>
            <a:endParaRPr lang="en-US" sz="2800" dirty="0"/>
          </a:p>
        </p:txBody>
      </p:sp>
      <p:sp>
        <p:nvSpPr>
          <p:cNvPr id="10" name="Flowchart: Connector 9"/>
          <p:cNvSpPr/>
          <p:nvPr/>
        </p:nvSpPr>
        <p:spPr>
          <a:xfrm>
            <a:off x="3756618" y="4394079"/>
            <a:ext cx="890093"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ک</a:t>
            </a:r>
            <a:endParaRPr lang="en-US" sz="2800" dirty="0"/>
          </a:p>
        </p:txBody>
      </p:sp>
      <p:sp>
        <p:nvSpPr>
          <p:cNvPr id="11" name="Flowchart: Connector 10"/>
          <p:cNvSpPr/>
          <p:nvPr/>
        </p:nvSpPr>
        <p:spPr>
          <a:xfrm>
            <a:off x="10484229" y="2655671"/>
            <a:ext cx="888763" cy="897309"/>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و</a:t>
            </a:r>
            <a:endParaRPr lang="en-US" sz="2800" dirty="0"/>
          </a:p>
        </p:txBody>
      </p:sp>
      <p:sp>
        <p:nvSpPr>
          <p:cNvPr id="12" name="Flowchart: Connector 11"/>
          <p:cNvSpPr/>
          <p:nvPr/>
        </p:nvSpPr>
        <p:spPr>
          <a:xfrm>
            <a:off x="10471171" y="3552980"/>
            <a:ext cx="890093" cy="871671"/>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ب</a:t>
            </a:r>
            <a:endParaRPr lang="en-US" sz="2800" dirty="0"/>
          </a:p>
        </p:txBody>
      </p:sp>
      <p:sp>
        <p:nvSpPr>
          <p:cNvPr id="13" name="Flowchart: Connector 12"/>
          <p:cNvSpPr/>
          <p:nvPr/>
        </p:nvSpPr>
        <p:spPr>
          <a:xfrm>
            <a:off x="10482897" y="4424651"/>
            <a:ext cx="866639"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ک</a:t>
            </a:r>
            <a:endParaRPr lang="en-US" sz="2800" dirty="0"/>
          </a:p>
        </p:txBody>
      </p:sp>
      <p:sp>
        <p:nvSpPr>
          <p:cNvPr id="14" name="Flowchart: Connector 13"/>
          <p:cNvSpPr/>
          <p:nvPr/>
        </p:nvSpPr>
        <p:spPr>
          <a:xfrm>
            <a:off x="7580603" y="2688188"/>
            <a:ext cx="890093"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a:t>و</a:t>
            </a:r>
            <a:endParaRPr lang="en-US" sz="2800" dirty="0"/>
          </a:p>
        </p:txBody>
      </p:sp>
      <p:sp>
        <p:nvSpPr>
          <p:cNvPr id="15" name="Flowchart: Connector 14"/>
          <p:cNvSpPr/>
          <p:nvPr/>
        </p:nvSpPr>
        <p:spPr>
          <a:xfrm>
            <a:off x="7570169" y="3541702"/>
            <a:ext cx="879365" cy="85351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ب</a:t>
            </a:r>
            <a:endParaRPr lang="en-US" sz="2800" dirty="0"/>
          </a:p>
        </p:txBody>
      </p:sp>
      <p:sp>
        <p:nvSpPr>
          <p:cNvPr id="16" name="Flowchart: Connector 15"/>
          <p:cNvSpPr/>
          <p:nvPr/>
        </p:nvSpPr>
        <p:spPr>
          <a:xfrm>
            <a:off x="7579273" y="4403496"/>
            <a:ext cx="891423" cy="872204"/>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smtClean="0"/>
              <a:t>ک</a:t>
            </a:r>
            <a:endParaRPr lang="en-US" sz="2800" dirty="0"/>
          </a:p>
        </p:txBody>
      </p:sp>
      <p:cxnSp>
        <p:nvCxnSpPr>
          <p:cNvPr id="17" name="Straight Arrow Connector 16"/>
          <p:cNvCxnSpPr/>
          <p:nvPr/>
        </p:nvCxnSpPr>
        <p:spPr>
          <a:xfrm>
            <a:off x="1756143" y="3794333"/>
            <a:ext cx="2049676" cy="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1769095" y="4139373"/>
            <a:ext cx="2023771" cy="117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a:off x="1779110" y="2919521"/>
            <a:ext cx="2001542" cy="17496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H="1" flipV="1">
            <a:off x="1779110" y="3255948"/>
            <a:ext cx="2015956" cy="17518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2429664" y="3141235"/>
            <a:ext cx="1602126" cy="584775"/>
          </a:xfrm>
          <a:prstGeom prst="rect">
            <a:avLst/>
          </a:prstGeom>
          <a:noFill/>
        </p:spPr>
        <p:txBody>
          <a:bodyPr wrap="square" rtlCol="0">
            <a:spAutoFit/>
          </a:bodyPr>
          <a:lstStyle/>
          <a:p>
            <a:pPr algn="ctr"/>
            <a:r>
              <a:rPr lang="fa-IR" sz="1600" b="1" dirty="0" smtClean="0"/>
              <a:t>م-الف</a:t>
            </a:r>
          </a:p>
          <a:p>
            <a:pPr algn="ctr"/>
            <a:r>
              <a:rPr lang="fa-IR" sz="1600" b="1" dirty="0" smtClean="0"/>
              <a:t>(محرک اجتماعی)</a:t>
            </a:r>
            <a:endParaRPr lang="en-US" sz="1600" b="1" dirty="0"/>
          </a:p>
        </p:txBody>
      </p:sp>
      <p:sp>
        <p:nvSpPr>
          <p:cNvPr id="31" name="TextBox 30"/>
          <p:cNvSpPr txBox="1"/>
          <p:nvPr/>
        </p:nvSpPr>
        <p:spPr>
          <a:xfrm>
            <a:off x="1499466" y="4111108"/>
            <a:ext cx="1731261" cy="584775"/>
          </a:xfrm>
          <a:prstGeom prst="rect">
            <a:avLst/>
          </a:prstGeom>
          <a:noFill/>
        </p:spPr>
        <p:txBody>
          <a:bodyPr wrap="square" rtlCol="0">
            <a:spAutoFit/>
          </a:bodyPr>
          <a:lstStyle/>
          <a:p>
            <a:pPr algn="ctr"/>
            <a:r>
              <a:rPr lang="fa-IR" sz="1600" b="1" dirty="0" smtClean="0"/>
              <a:t>پ-الف</a:t>
            </a:r>
          </a:p>
          <a:p>
            <a:pPr algn="ctr"/>
            <a:r>
              <a:rPr lang="fa-IR" sz="1600" b="1" dirty="0" smtClean="0"/>
              <a:t>(پاسخ اجتماعی)</a:t>
            </a:r>
            <a:endParaRPr lang="en-US" sz="1600" b="1" dirty="0"/>
          </a:p>
        </p:txBody>
      </p:sp>
      <p:sp>
        <p:nvSpPr>
          <p:cNvPr id="32" name="TextBox 31"/>
          <p:cNvSpPr txBox="1"/>
          <p:nvPr/>
        </p:nvSpPr>
        <p:spPr>
          <a:xfrm>
            <a:off x="1709703" y="2623218"/>
            <a:ext cx="2204815" cy="369332"/>
          </a:xfrm>
          <a:prstGeom prst="rect">
            <a:avLst/>
          </a:prstGeom>
          <a:noFill/>
        </p:spPr>
        <p:txBody>
          <a:bodyPr wrap="square" rtlCol="0">
            <a:spAutoFit/>
          </a:bodyPr>
          <a:lstStyle/>
          <a:p>
            <a:pPr algn="ctr"/>
            <a:r>
              <a:rPr lang="fa-IR" b="1" dirty="0" smtClean="0">
                <a:solidFill>
                  <a:srgbClr val="002060"/>
                </a:solidFill>
              </a:rPr>
              <a:t>م-ر (محرک روانشناختی)</a:t>
            </a:r>
            <a:endParaRPr lang="en-US" b="1" dirty="0">
              <a:solidFill>
                <a:srgbClr val="002060"/>
              </a:solidFill>
            </a:endParaRPr>
          </a:p>
        </p:txBody>
      </p:sp>
      <p:sp>
        <p:nvSpPr>
          <p:cNvPr id="33" name="TextBox 32"/>
          <p:cNvSpPr txBox="1"/>
          <p:nvPr/>
        </p:nvSpPr>
        <p:spPr>
          <a:xfrm>
            <a:off x="1557832" y="4832652"/>
            <a:ext cx="2444097" cy="369332"/>
          </a:xfrm>
          <a:prstGeom prst="rect">
            <a:avLst/>
          </a:prstGeom>
          <a:noFill/>
        </p:spPr>
        <p:txBody>
          <a:bodyPr wrap="square" rtlCol="0">
            <a:spAutoFit/>
          </a:bodyPr>
          <a:lstStyle/>
          <a:p>
            <a:pPr algn="ctr"/>
            <a:r>
              <a:rPr lang="fa-IR" b="1" dirty="0" smtClean="0">
                <a:solidFill>
                  <a:srgbClr val="002060"/>
                </a:solidFill>
              </a:rPr>
              <a:t>پ-ر (پاسخ روانشناختی)</a:t>
            </a:r>
            <a:endParaRPr lang="en-US" b="1" dirty="0">
              <a:solidFill>
                <a:srgbClr val="002060"/>
              </a:solidFill>
            </a:endParaRPr>
          </a:p>
        </p:txBody>
      </p:sp>
      <p:cxnSp>
        <p:nvCxnSpPr>
          <p:cNvPr id="35" name="Straight Arrow Connector 34"/>
          <p:cNvCxnSpPr>
            <a:stCxn id="15" idx="6"/>
            <a:endCxn id="12" idx="2"/>
          </p:cNvCxnSpPr>
          <p:nvPr/>
        </p:nvCxnSpPr>
        <p:spPr>
          <a:xfrm>
            <a:off x="8449534" y="3968459"/>
            <a:ext cx="2021637" cy="203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a:stCxn id="13" idx="2"/>
            <a:endCxn id="15" idx="5"/>
          </p:cNvCxnSpPr>
          <p:nvPr/>
        </p:nvCxnSpPr>
        <p:spPr>
          <a:xfrm flipH="1" flipV="1">
            <a:off x="8320754" y="4270222"/>
            <a:ext cx="2162143" cy="5811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9" name="Straight Arrow Connector 38"/>
          <p:cNvCxnSpPr>
            <a:stCxn id="15" idx="6"/>
            <a:endCxn id="13" idx="1"/>
          </p:cNvCxnSpPr>
          <p:nvPr/>
        </p:nvCxnSpPr>
        <p:spPr>
          <a:xfrm>
            <a:off x="8449534" y="3968459"/>
            <a:ext cx="2160279" cy="5811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TextBox 39"/>
          <p:cNvSpPr txBox="1"/>
          <p:nvPr/>
        </p:nvSpPr>
        <p:spPr>
          <a:xfrm>
            <a:off x="8342152" y="3565343"/>
            <a:ext cx="2223344" cy="369332"/>
          </a:xfrm>
          <a:prstGeom prst="rect">
            <a:avLst/>
          </a:prstGeom>
          <a:noFill/>
        </p:spPr>
        <p:txBody>
          <a:bodyPr wrap="square" rtlCol="0">
            <a:spAutoFit/>
          </a:bodyPr>
          <a:lstStyle/>
          <a:p>
            <a:pPr algn="ctr"/>
            <a:r>
              <a:rPr lang="fa-IR" b="1" dirty="0" smtClean="0"/>
              <a:t>م-الف (محرک اجتماعی)</a:t>
            </a:r>
          </a:p>
        </p:txBody>
      </p:sp>
      <p:sp>
        <p:nvSpPr>
          <p:cNvPr id="41" name="TextBox 40"/>
          <p:cNvSpPr txBox="1"/>
          <p:nvPr/>
        </p:nvSpPr>
        <p:spPr>
          <a:xfrm>
            <a:off x="9212177" y="4713850"/>
            <a:ext cx="968071" cy="400110"/>
          </a:xfrm>
          <a:prstGeom prst="rect">
            <a:avLst/>
          </a:prstGeom>
          <a:noFill/>
        </p:spPr>
        <p:txBody>
          <a:bodyPr wrap="square" rtlCol="0">
            <a:spAutoFit/>
          </a:bodyPr>
          <a:lstStyle/>
          <a:p>
            <a:pPr algn="ctr"/>
            <a:r>
              <a:rPr lang="fa-IR" sz="2000" b="1" dirty="0" smtClean="0"/>
              <a:t>پاسخ</a:t>
            </a:r>
            <a:endParaRPr lang="en-US" sz="2000" b="1" dirty="0"/>
          </a:p>
        </p:txBody>
      </p:sp>
      <p:sp>
        <p:nvSpPr>
          <p:cNvPr id="42" name="TextBox 41"/>
          <p:cNvSpPr txBox="1"/>
          <p:nvPr/>
        </p:nvSpPr>
        <p:spPr>
          <a:xfrm>
            <a:off x="9328899" y="3904501"/>
            <a:ext cx="1495914" cy="430887"/>
          </a:xfrm>
          <a:prstGeom prst="rect">
            <a:avLst/>
          </a:prstGeom>
          <a:noFill/>
        </p:spPr>
        <p:txBody>
          <a:bodyPr wrap="square" rtlCol="0">
            <a:spAutoFit/>
          </a:bodyPr>
          <a:lstStyle/>
          <a:p>
            <a:pPr algn="ctr"/>
            <a:r>
              <a:rPr lang="fa-IR" sz="1050" b="1" dirty="0" smtClean="0"/>
              <a:t>م-ر</a:t>
            </a:r>
          </a:p>
          <a:p>
            <a:pPr algn="ctr"/>
            <a:r>
              <a:rPr lang="fa-IR" sz="1050" b="1" dirty="0" smtClean="0"/>
              <a:t>(محرک روانشناختی)</a:t>
            </a:r>
            <a:endParaRPr lang="en-US" sz="1050" b="1" dirty="0"/>
          </a:p>
        </p:txBody>
      </p:sp>
    </p:spTree>
    <p:extLst>
      <p:ext uri="{BB962C8B-B14F-4D97-AF65-F5344CB8AC3E}">
        <p14:creationId xmlns:p14="http://schemas.microsoft.com/office/powerpoint/2010/main" val="33917813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0535" y="264920"/>
            <a:ext cx="3127760" cy="523220"/>
          </a:xfrm>
          <a:prstGeom prst="rect">
            <a:avLst/>
          </a:prstGeom>
          <a:noFill/>
        </p:spPr>
        <p:txBody>
          <a:bodyPr wrap="square" rtlCol="0">
            <a:spAutoFit/>
          </a:bodyPr>
          <a:lstStyle/>
          <a:p>
            <a:pPr algn="ctr"/>
            <a:r>
              <a:rPr lang="fa-IR" sz="2800" dirty="0" smtClean="0">
                <a:ln>
                  <a:solidFill>
                    <a:srgbClr val="7030A0"/>
                  </a:solidFill>
                </a:ln>
                <a:solidFill>
                  <a:srgbClr val="7030A0"/>
                </a:solidFill>
                <a:effectLst>
                  <a:glow rad="63500">
                    <a:schemeClr val="accent2">
                      <a:satMod val="175000"/>
                      <a:alpha val="40000"/>
                    </a:schemeClr>
                  </a:glow>
                </a:effectLst>
              </a:rPr>
              <a:t>سومین قانون ایجاد رابطه</a:t>
            </a:r>
            <a:endParaRPr lang="en-US" sz="2800" dirty="0">
              <a:ln>
                <a:solidFill>
                  <a:srgbClr val="7030A0"/>
                </a:solidFill>
              </a:ln>
              <a:solidFill>
                <a:srgbClr val="7030A0"/>
              </a:solidFill>
              <a:effectLst>
                <a:glow rad="63500">
                  <a:schemeClr val="accent2">
                    <a:satMod val="175000"/>
                    <a:alpha val="40000"/>
                  </a:schemeClr>
                </a:glow>
              </a:effectLst>
            </a:endParaRPr>
          </a:p>
        </p:txBody>
      </p:sp>
      <p:sp>
        <p:nvSpPr>
          <p:cNvPr id="3" name="TextBox 2"/>
          <p:cNvSpPr txBox="1"/>
          <p:nvPr/>
        </p:nvSpPr>
        <p:spPr>
          <a:xfrm>
            <a:off x="786213" y="1076771"/>
            <a:ext cx="11212083" cy="923330"/>
          </a:xfrm>
          <a:prstGeom prst="rect">
            <a:avLst/>
          </a:prstGeom>
          <a:noFill/>
        </p:spPr>
        <p:txBody>
          <a:bodyPr wrap="square" rtlCol="0">
            <a:spAutoFit/>
          </a:bodyPr>
          <a:lstStyle/>
          <a:p>
            <a:pPr algn="r"/>
            <a:r>
              <a:rPr lang="fa-IR" dirty="0" smtClean="0"/>
              <a:t>پیامد رفتاری یک رابطه متقابل با پیام های نهانی در سطوح روانشناختی مشخص می شود نه در سطح اجتماعی.</a:t>
            </a:r>
          </a:p>
          <a:p>
            <a:pPr algn="r"/>
            <a:endParaRPr lang="fa-IR" dirty="0"/>
          </a:p>
          <a:p>
            <a:pPr algn="r"/>
            <a:r>
              <a:rPr lang="fa-IR" dirty="0" smtClean="0"/>
              <a:t>اریک برن معتقد است که وقتی افراد در دو سطح با یکدیگر رابطه برقرار می کنند، آنچه که عملا اتفاق می افتد همیشه پیامد آن پیام های پنهانی است.</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64" y="2492924"/>
            <a:ext cx="5332887" cy="4162425"/>
          </a:xfrm>
          <a:prstGeom prst="rect">
            <a:avLst/>
          </a:prstGeom>
        </p:spPr>
      </p:pic>
    </p:spTree>
    <p:extLst>
      <p:ext uri="{BB962C8B-B14F-4D97-AF65-F5344CB8AC3E}">
        <p14:creationId xmlns:p14="http://schemas.microsoft.com/office/powerpoint/2010/main" val="3535604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266592" cy="6858000"/>
          </a:xfrm>
          <a:prstGeom prst="rect">
            <a:avLst/>
          </a:prstGeom>
        </p:spPr>
      </p:pic>
      <p:sp>
        <p:nvSpPr>
          <p:cNvPr id="3" name="TextBox 2"/>
          <p:cNvSpPr txBox="1"/>
          <p:nvPr/>
        </p:nvSpPr>
        <p:spPr>
          <a:xfrm>
            <a:off x="7148147" y="540658"/>
            <a:ext cx="3253154" cy="461665"/>
          </a:xfrm>
          <a:prstGeom prst="rect">
            <a:avLst/>
          </a:prstGeom>
          <a:noFill/>
        </p:spPr>
        <p:txBody>
          <a:bodyPr wrap="square" rtlCol="0">
            <a:spAutoFit/>
          </a:bodyPr>
          <a:lstStyle/>
          <a:p>
            <a:pPr algn="ctr"/>
            <a:r>
              <a:rPr lang="fa-IR" sz="2400" b="1" dirty="0" smtClean="0">
                <a:ln w="12700" cmpd="sng">
                  <a:solidFill>
                    <a:schemeClr val="accent4"/>
                  </a:solidFill>
                  <a:prstDash val="solid"/>
                </a:ln>
                <a:solidFill>
                  <a:srgbClr val="C00000"/>
                </a:solidFill>
                <a:effectLst>
                  <a:glow rad="63500">
                    <a:schemeClr val="accent2">
                      <a:satMod val="175000"/>
                      <a:alpha val="40000"/>
                    </a:schemeClr>
                  </a:glow>
                </a:effectLst>
              </a:rPr>
              <a:t>تحلیل رفتار متقابل چیست؟</a:t>
            </a:r>
            <a:endParaRPr lang="en-US" sz="2400" b="1" dirty="0">
              <a:ln w="12700" cmpd="sng">
                <a:solidFill>
                  <a:schemeClr val="accent4"/>
                </a:solidFill>
                <a:prstDash val="solid"/>
              </a:ln>
              <a:solidFill>
                <a:srgbClr val="C00000"/>
              </a:solidFill>
              <a:effectLst>
                <a:glow rad="63500">
                  <a:schemeClr val="accent2">
                    <a:satMod val="175000"/>
                    <a:alpha val="40000"/>
                  </a:schemeClr>
                </a:glow>
              </a:effectLst>
            </a:endParaRPr>
          </a:p>
        </p:txBody>
      </p:sp>
      <p:sp>
        <p:nvSpPr>
          <p:cNvPr id="4" name="TextBox 3"/>
          <p:cNvSpPr txBox="1"/>
          <p:nvPr/>
        </p:nvSpPr>
        <p:spPr>
          <a:xfrm>
            <a:off x="6532684" y="1696915"/>
            <a:ext cx="5407270" cy="646331"/>
          </a:xfrm>
          <a:prstGeom prst="rect">
            <a:avLst/>
          </a:prstGeom>
          <a:noFill/>
        </p:spPr>
        <p:txBody>
          <a:bodyPr wrap="square" rtlCol="0">
            <a:spAutoFit/>
          </a:bodyPr>
          <a:lstStyle/>
          <a:p>
            <a:pPr algn="r"/>
            <a:r>
              <a:rPr lang="fa-IR" dirty="0" smtClean="0"/>
              <a:t>تحلیل رفتار متقابل نظریه ای است درمورد شخصیت و روش منظمی برای روان درمانی به منظور رشد و تغییرات شخصی است.</a:t>
            </a:r>
            <a:endParaRPr lang="en-US" dirty="0"/>
          </a:p>
        </p:txBody>
      </p:sp>
    </p:spTree>
    <p:extLst>
      <p:ext uri="{BB962C8B-B14F-4D97-AF65-F5344CB8AC3E}">
        <p14:creationId xmlns:p14="http://schemas.microsoft.com/office/powerpoint/2010/main" val="951911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978">
        <p15:prstTrans prst="fallOver"/>
      </p:transition>
    </mc:Choice>
    <mc:Fallback xmlns="">
      <p:transition spd="slow" advTm="12978">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6406" y="247828"/>
            <a:ext cx="1692067" cy="523220"/>
          </a:xfrm>
          <a:prstGeom prst="rect">
            <a:avLst/>
          </a:prstGeom>
          <a:noFill/>
        </p:spPr>
        <p:txBody>
          <a:bodyPr wrap="square" rtlCol="0">
            <a:spAutoFit/>
          </a:bodyPr>
          <a:lstStyle/>
          <a:p>
            <a:pPr algn="ctr"/>
            <a:r>
              <a:rPr lang="fa-IR" sz="2800" dirty="0" smtClean="0">
                <a:ln>
                  <a:solidFill>
                    <a:srgbClr val="C00000"/>
                  </a:solidFill>
                </a:ln>
                <a:solidFill>
                  <a:srgbClr val="0070C0"/>
                </a:solidFill>
                <a:effectLst>
                  <a:glow rad="63500">
                    <a:schemeClr val="accent2">
                      <a:satMod val="175000"/>
                      <a:alpha val="40000"/>
                    </a:schemeClr>
                  </a:glow>
                </a:effectLst>
              </a:rPr>
              <a:t>انواع نوازش</a:t>
            </a:r>
            <a:endParaRPr lang="en-US" sz="2800" dirty="0">
              <a:ln>
                <a:solidFill>
                  <a:srgbClr val="C00000"/>
                </a:solidFill>
              </a:ln>
              <a:solidFill>
                <a:srgbClr val="0070C0"/>
              </a:solidFill>
              <a:effectLst>
                <a:glow rad="63500">
                  <a:schemeClr val="accent2">
                    <a:satMod val="175000"/>
                    <a:alpha val="40000"/>
                  </a:schemeClr>
                </a:glow>
              </a:effectLst>
            </a:endParaRPr>
          </a:p>
        </p:txBody>
      </p:sp>
      <p:sp>
        <p:nvSpPr>
          <p:cNvPr id="4" name="Oval 3"/>
          <p:cNvSpPr/>
          <p:nvPr/>
        </p:nvSpPr>
        <p:spPr>
          <a:xfrm>
            <a:off x="10024212" y="1120653"/>
            <a:ext cx="1862983" cy="79475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Oval 4"/>
          <p:cNvSpPr/>
          <p:nvPr/>
        </p:nvSpPr>
        <p:spPr>
          <a:xfrm>
            <a:off x="9468734" y="3081329"/>
            <a:ext cx="1862984" cy="80330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Oval 5"/>
          <p:cNvSpPr/>
          <p:nvPr/>
        </p:nvSpPr>
        <p:spPr>
          <a:xfrm>
            <a:off x="8973079" y="5145086"/>
            <a:ext cx="1862985" cy="8033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TextBox 6"/>
          <p:cNvSpPr txBox="1"/>
          <p:nvPr/>
        </p:nvSpPr>
        <p:spPr>
          <a:xfrm>
            <a:off x="10024212" y="1296836"/>
            <a:ext cx="1862983" cy="400110"/>
          </a:xfrm>
          <a:prstGeom prst="rect">
            <a:avLst/>
          </a:prstGeom>
          <a:noFill/>
        </p:spPr>
        <p:txBody>
          <a:bodyPr wrap="square" rtlCol="0">
            <a:spAutoFit/>
          </a:bodyPr>
          <a:lstStyle/>
          <a:p>
            <a:pPr algn="ctr"/>
            <a:r>
              <a:rPr lang="fa-IR" sz="2000" b="1" dirty="0" smtClean="0">
                <a:solidFill>
                  <a:srgbClr val="C00000"/>
                </a:solidFill>
              </a:rPr>
              <a:t>کلامی یا غیر کلامی</a:t>
            </a:r>
            <a:endParaRPr lang="en-US" sz="2000" b="1" dirty="0">
              <a:solidFill>
                <a:srgbClr val="C00000"/>
              </a:solidFill>
            </a:endParaRPr>
          </a:p>
        </p:txBody>
      </p:sp>
      <p:sp>
        <p:nvSpPr>
          <p:cNvPr id="8" name="TextBox 7"/>
          <p:cNvSpPr txBox="1"/>
          <p:nvPr/>
        </p:nvSpPr>
        <p:spPr>
          <a:xfrm>
            <a:off x="9588373" y="3234177"/>
            <a:ext cx="1623706" cy="461665"/>
          </a:xfrm>
          <a:prstGeom prst="rect">
            <a:avLst/>
          </a:prstGeom>
          <a:noFill/>
        </p:spPr>
        <p:txBody>
          <a:bodyPr wrap="square" rtlCol="0">
            <a:spAutoFit/>
          </a:bodyPr>
          <a:lstStyle/>
          <a:p>
            <a:pPr algn="ctr"/>
            <a:r>
              <a:rPr lang="fa-IR" sz="2400" b="1" dirty="0" smtClean="0">
                <a:solidFill>
                  <a:srgbClr val="C00000"/>
                </a:solidFill>
              </a:rPr>
              <a:t>مثبت یا منفی</a:t>
            </a:r>
            <a:endParaRPr lang="en-US" sz="2400" b="1" dirty="0">
              <a:solidFill>
                <a:srgbClr val="C00000"/>
              </a:solidFill>
            </a:endParaRPr>
          </a:p>
        </p:txBody>
      </p:sp>
      <p:sp>
        <p:nvSpPr>
          <p:cNvPr id="9" name="TextBox 8"/>
          <p:cNvSpPr txBox="1"/>
          <p:nvPr/>
        </p:nvSpPr>
        <p:spPr>
          <a:xfrm>
            <a:off x="8921804" y="5352184"/>
            <a:ext cx="1965533" cy="369332"/>
          </a:xfrm>
          <a:prstGeom prst="rect">
            <a:avLst/>
          </a:prstGeom>
          <a:noFill/>
        </p:spPr>
        <p:txBody>
          <a:bodyPr wrap="square" rtlCol="0">
            <a:spAutoFit/>
          </a:bodyPr>
          <a:lstStyle/>
          <a:p>
            <a:pPr algn="ctr"/>
            <a:r>
              <a:rPr lang="fa-IR" b="1" dirty="0" smtClean="0">
                <a:solidFill>
                  <a:srgbClr val="C00000"/>
                </a:solidFill>
              </a:rPr>
              <a:t>شرطی یا غیر شرطی</a:t>
            </a:r>
            <a:endParaRPr lang="en-US" b="1" dirty="0">
              <a:solidFill>
                <a:srgbClr val="C00000"/>
              </a:solidFill>
            </a:endParaRPr>
          </a:p>
        </p:txBody>
      </p:sp>
      <p:sp>
        <p:nvSpPr>
          <p:cNvPr id="11" name="Rounded Rectangle 10"/>
          <p:cNvSpPr/>
          <p:nvPr/>
        </p:nvSpPr>
        <p:spPr>
          <a:xfrm>
            <a:off x="1845888" y="1810984"/>
            <a:ext cx="8178323" cy="941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t>   </a:t>
            </a:r>
            <a:endParaRPr lang="en-US" dirty="0"/>
          </a:p>
        </p:txBody>
      </p:sp>
      <p:sp>
        <p:nvSpPr>
          <p:cNvPr id="12" name="Rounded Rectangle 11"/>
          <p:cNvSpPr/>
          <p:nvPr/>
        </p:nvSpPr>
        <p:spPr>
          <a:xfrm>
            <a:off x="1290411" y="3781639"/>
            <a:ext cx="8178323" cy="941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ounded Rectangle 12"/>
          <p:cNvSpPr/>
          <p:nvPr/>
        </p:nvSpPr>
        <p:spPr>
          <a:xfrm>
            <a:off x="854579" y="5840920"/>
            <a:ext cx="8178323" cy="941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2435544" y="1883594"/>
            <a:ext cx="7588665" cy="646331"/>
          </a:xfrm>
          <a:prstGeom prst="rect">
            <a:avLst/>
          </a:prstGeom>
          <a:noFill/>
        </p:spPr>
        <p:txBody>
          <a:bodyPr wrap="square" rtlCol="0">
            <a:spAutoFit/>
          </a:bodyPr>
          <a:lstStyle/>
          <a:p>
            <a:pPr algn="r"/>
            <a:r>
              <a:rPr lang="fa-IR" b="1" dirty="0" smtClean="0">
                <a:solidFill>
                  <a:srgbClr val="7030A0"/>
                </a:solidFill>
              </a:rPr>
              <a:t>نوازش های غیر کلامی شامل: دست تکان دادن، سر تکان دادن، دست دادن یا بغل کردن</a:t>
            </a:r>
          </a:p>
          <a:p>
            <a:pPr algn="r"/>
            <a:r>
              <a:rPr lang="fa-IR" b="1" dirty="0" smtClean="0">
                <a:solidFill>
                  <a:srgbClr val="7030A0"/>
                </a:solidFill>
              </a:rPr>
              <a:t>بیشتر روابط متقابل شامل تبادلات کلامی و غیر کلامی هستند و می توانند کاملا غیر کلامی باشند.</a:t>
            </a:r>
            <a:endParaRPr lang="en-US" b="1" dirty="0">
              <a:solidFill>
                <a:srgbClr val="7030A0"/>
              </a:solidFill>
            </a:endParaRPr>
          </a:p>
        </p:txBody>
      </p:sp>
      <p:sp>
        <p:nvSpPr>
          <p:cNvPr id="15" name="TextBox 14"/>
          <p:cNvSpPr txBox="1"/>
          <p:nvPr/>
        </p:nvSpPr>
        <p:spPr>
          <a:xfrm>
            <a:off x="1290407" y="3869574"/>
            <a:ext cx="8178326" cy="923330"/>
          </a:xfrm>
          <a:prstGeom prst="rect">
            <a:avLst/>
          </a:prstGeom>
          <a:noFill/>
        </p:spPr>
        <p:txBody>
          <a:bodyPr wrap="square" rtlCol="0">
            <a:spAutoFit/>
          </a:bodyPr>
          <a:lstStyle/>
          <a:p>
            <a:pPr algn="r"/>
            <a:r>
              <a:rPr lang="fa-IR" b="1" dirty="0" smtClean="0">
                <a:solidFill>
                  <a:srgbClr val="7030A0"/>
                </a:solidFill>
              </a:rPr>
              <a:t>نوازش مثبت نوازشی است که شخص نوازش گیرنده احساس و تجربه خوبی را پیدا کند و نوازش منفی یک تجربه ناخوشایند و دردناک برای نوازش گیرنده است.</a:t>
            </a:r>
          </a:p>
          <a:p>
            <a:pPr algn="r"/>
            <a:endParaRPr lang="en-US" b="1" dirty="0">
              <a:solidFill>
                <a:srgbClr val="7030A0"/>
              </a:solidFill>
            </a:endParaRPr>
          </a:p>
        </p:txBody>
      </p:sp>
      <p:sp>
        <p:nvSpPr>
          <p:cNvPr id="16" name="TextBox 15"/>
          <p:cNvSpPr txBox="1"/>
          <p:nvPr/>
        </p:nvSpPr>
        <p:spPr>
          <a:xfrm>
            <a:off x="914402" y="5899878"/>
            <a:ext cx="8058677" cy="646331"/>
          </a:xfrm>
          <a:prstGeom prst="rect">
            <a:avLst/>
          </a:prstGeom>
          <a:noFill/>
        </p:spPr>
        <p:txBody>
          <a:bodyPr wrap="square" rtlCol="0">
            <a:spAutoFit/>
          </a:bodyPr>
          <a:lstStyle/>
          <a:p>
            <a:pPr algn="r"/>
            <a:r>
              <a:rPr lang="fa-IR" b="1" dirty="0" smtClean="0">
                <a:solidFill>
                  <a:srgbClr val="7030A0"/>
                </a:solidFill>
              </a:rPr>
              <a:t>نوازش شرطی به کاری که انجام می دهید مربوط می شود درحالی که نوازش غیر شرطی به آنچه که واقعا هستید مربوط است.</a:t>
            </a:r>
            <a:endParaRPr lang="en-US" b="1" dirty="0">
              <a:solidFill>
                <a:srgbClr val="7030A0"/>
              </a:solidFill>
            </a:endParaRPr>
          </a:p>
        </p:txBody>
      </p:sp>
    </p:spTree>
    <p:extLst>
      <p:ext uri="{BB962C8B-B14F-4D97-AF65-F5344CB8AC3E}">
        <p14:creationId xmlns:p14="http://schemas.microsoft.com/office/powerpoint/2010/main" val="102876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0176" y="273466"/>
            <a:ext cx="3067941" cy="461665"/>
          </a:xfrm>
          <a:prstGeom prst="rect">
            <a:avLst/>
          </a:prstGeom>
          <a:noFill/>
        </p:spPr>
        <p:txBody>
          <a:bodyPr wrap="square" rtlCol="0">
            <a:spAutoFit/>
          </a:bodyPr>
          <a:lstStyle/>
          <a:p>
            <a:pPr algn="ctr"/>
            <a:r>
              <a:rPr lang="fa-IR" sz="2400" dirty="0" smtClean="0">
                <a:ln>
                  <a:solidFill>
                    <a:srgbClr val="0070C0"/>
                  </a:solidFill>
                </a:ln>
                <a:solidFill>
                  <a:srgbClr val="00B050"/>
                </a:solidFill>
                <a:effectLst>
                  <a:glow rad="63500">
                    <a:schemeClr val="accent2">
                      <a:satMod val="175000"/>
                      <a:alpha val="40000"/>
                    </a:schemeClr>
                  </a:glow>
                </a:effectLst>
              </a:rPr>
              <a:t>سه مکتب تحلیل رفتار متقابل</a:t>
            </a:r>
            <a:endParaRPr lang="en-US" sz="2400" dirty="0">
              <a:ln>
                <a:solidFill>
                  <a:srgbClr val="0070C0"/>
                </a:solidFill>
              </a:ln>
              <a:solidFill>
                <a:srgbClr val="00B050"/>
              </a:solidFill>
              <a:effectLst>
                <a:glow rad="63500">
                  <a:schemeClr val="accent2">
                    <a:satMod val="175000"/>
                    <a:alpha val="40000"/>
                  </a:scheme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 y="935957"/>
            <a:ext cx="4280731" cy="4762500"/>
          </a:xfrm>
          <a:prstGeom prst="rect">
            <a:avLst/>
          </a:prstGeom>
        </p:spPr>
      </p:pic>
      <p:sp>
        <p:nvSpPr>
          <p:cNvPr id="5" name="Flowchart: Terminator 4"/>
          <p:cNvSpPr/>
          <p:nvPr/>
        </p:nvSpPr>
        <p:spPr>
          <a:xfrm>
            <a:off x="6990457" y="880217"/>
            <a:ext cx="2298819" cy="38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Flowchart: Process 5"/>
          <p:cNvSpPr/>
          <p:nvPr/>
        </p:nvSpPr>
        <p:spPr>
          <a:xfrm>
            <a:off x="4101981" y="1409863"/>
            <a:ext cx="7956136" cy="112590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Flowchart: Terminator 6"/>
          <p:cNvSpPr/>
          <p:nvPr/>
        </p:nvSpPr>
        <p:spPr>
          <a:xfrm>
            <a:off x="6999006" y="2915555"/>
            <a:ext cx="2290270" cy="401652"/>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Flowchart: Process 7"/>
          <p:cNvSpPr/>
          <p:nvPr/>
        </p:nvSpPr>
        <p:spPr>
          <a:xfrm>
            <a:off x="4507903" y="3440737"/>
            <a:ext cx="7550214" cy="982766"/>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Flowchart: Terminator 8"/>
          <p:cNvSpPr/>
          <p:nvPr/>
        </p:nvSpPr>
        <p:spPr>
          <a:xfrm>
            <a:off x="6990457" y="4945180"/>
            <a:ext cx="2290270" cy="41447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4101981" y="5497631"/>
            <a:ext cx="7956136" cy="9699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7212651" y="841665"/>
            <a:ext cx="1674976" cy="461665"/>
          </a:xfrm>
          <a:prstGeom prst="rect">
            <a:avLst/>
          </a:prstGeom>
          <a:noFill/>
        </p:spPr>
        <p:txBody>
          <a:bodyPr wrap="square" rtlCol="0">
            <a:spAutoFit/>
          </a:bodyPr>
          <a:lstStyle/>
          <a:p>
            <a:pPr algn="ctr"/>
            <a:r>
              <a:rPr lang="fa-IR" sz="2400" b="1" dirty="0" smtClean="0">
                <a:solidFill>
                  <a:srgbClr val="C00000"/>
                </a:solidFill>
              </a:rPr>
              <a:t>مکتب کلاسیک</a:t>
            </a:r>
            <a:endParaRPr lang="en-US" sz="2400" b="1" dirty="0">
              <a:solidFill>
                <a:srgbClr val="C00000"/>
              </a:solidFill>
            </a:endParaRPr>
          </a:p>
        </p:txBody>
      </p:sp>
      <p:sp>
        <p:nvSpPr>
          <p:cNvPr id="12" name="TextBox 11"/>
          <p:cNvSpPr txBox="1"/>
          <p:nvPr/>
        </p:nvSpPr>
        <p:spPr>
          <a:xfrm>
            <a:off x="7067368" y="2868360"/>
            <a:ext cx="2136448" cy="461665"/>
          </a:xfrm>
          <a:prstGeom prst="rect">
            <a:avLst/>
          </a:prstGeom>
          <a:noFill/>
        </p:spPr>
        <p:txBody>
          <a:bodyPr wrap="square" rtlCol="0">
            <a:spAutoFit/>
          </a:bodyPr>
          <a:lstStyle/>
          <a:p>
            <a:pPr algn="ctr"/>
            <a:r>
              <a:rPr lang="fa-IR" sz="2400" b="1" dirty="0" smtClean="0">
                <a:solidFill>
                  <a:srgbClr val="C00000"/>
                </a:solidFill>
              </a:rPr>
              <a:t>مکتب تصمیم مجدد</a:t>
            </a:r>
            <a:endParaRPr lang="en-US" sz="2400" b="1" dirty="0">
              <a:solidFill>
                <a:srgbClr val="C00000"/>
              </a:solidFill>
            </a:endParaRPr>
          </a:p>
        </p:txBody>
      </p:sp>
      <p:sp>
        <p:nvSpPr>
          <p:cNvPr id="13" name="TextBox 12"/>
          <p:cNvSpPr txBox="1"/>
          <p:nvPr/>
        </p:nvSpPr>
        <p:spPr>
          <a:xfrm>
            <a:off x="7033184" y="4959541"/>
            <a:ext cx="2170632" cy="400110"/>
          </a:xfrm>
          <a:prstGeom prst="rect">
            <a:avLst/>
          </a:prstGeom>
          <a:noFill/>
        </p:spPr>
        <p:txBody>
          <a:bodyPr wrap="square" rtlCol="0">
            <a:spAutoFit/>
          </a:bodyPr>
          <a:lstStyle/>
          <a:p>
            <a:pPr algn="ctr"/>
            <a:r>
              <a:rPr lang="fa-IR" sz="2000" b="1" dirty="0" smtClean="0">
                <a:solidFill>
                  <a:srgbClr val="C00000"/>
                </a:solidFill>
              </a:rPr>
              <a:t>مکتب نیروگذاری روانی</a:t>
            </a:r>
            <a:endParaRPr lang="en-US" sz="2000" b="1" dirty="0">
              <a:solidFill>
                <a:srgbClr val="C00000"/>
              </a:solidFill>
            </a:endParaRPr>
          </a:p>
        </p:txBody>
      </p:sp>
      <p:sp>
        <p:nvSpPr>
          <p:cNvPr id="14" name="TextBox 13"/>
          <p:cNvSpPr txBox="1"/>
          <p:nvPr/>
        </p:nvSpPr>
        <p:spPr>
          <a:xfrm>
            <a:off x="3546505" y="1363661"/>
            <a:ext cx="8511612" cy="1138773"/>
          </a:xfrm>
          <a:prstGeom prst="rect">
            <a:avLst/>
          </a:prstGeom>
          <a:noFill/>
        </p:spPr>
        <p:txBody>
          <a:bodyPr wrap="square" rtlCol="0">
            <a:spAutoFit/>
          </a:bodyPr>
          <a:lstStyle/>
          <a:p>
            <a:pPr algn="r"/>
            <a:r>
              <a:rPr lang="fa-IR" sz="1700" dirty="0" smtClean="0">
                <a:solidFill>
                  <a:schemeClr val="bg1"/>
                </a:solidFill>
              </a:rPr>
              <a:t>از دیدگاه درمانی که در دوران اولیه تحلیل رفتار متقابل توسط اریک برن و همکارانش ارائه شد، پیروی می کند.</a:t>
            </a:r>
          </a:p>
          <a:p>
            <a:pPr algn="r"/>
            <a:r>
              <a:rPr lang="fa-IR" sz="1700" dirty="0" smtClean="0">
                <a:solidFill>
                  <a:schemeClr val="bg1"/>
                </a:solidFill>
              </a:rPr>
              <a:t>اولین گام: مراجع فهم خود را از اینکه چگونه برای خود مشکل تراشی می کرده است افزایش دهد.</a:t>
            </a:r>
          </a:p>
          <a:p>
            <a:pPr algn="r"/>
            <a:r>
              <a:rPr lang="fa-IR" sz="1700" dirty="0" smtClean="0">
                <a:solidFill>
                  <a:schemeClr val="bg1"/>
                </a:solidFill>
              </a:rPr>
              <a:t>درمان گروهی مورد علاقه این مکتب است.</a:t>
            </a:r>
          </a:p>
          <a:p>
            <a:pPr algn="r"/>
            <a:r>
              <a:rPr lang="fa-IR" sz="1700" dirty="0" smtClean="0">
                <a:solidFill>
                  <a:schemeClr val="bg1"/>
                </a:solidFill>
              </a:rPr>
              <a:t>یک عملکرد مهم درمانگر این است که به مراجع پیام های جدید والی بدهد.</a:t>
            </a:r>
            <a:endParaRPr lang="en-US" sz="1700" dirty="0">
              <a:solidFill>
                <a:schemeClr val="bg1"/>
              </a:solidFill>
            </a:endParaRPr>
          </a:p>
        </p:txBody>
      </p:sp>
      <p:sp>
        <p:nvSpPr>
          <p:cNvPr id="15" name="TextBox 14"/>
          <p:cNvSpPr txBox="1"/>
          <p:nvPr/>
        </p:nvSpPr>
        <p:spPr>
          <a:xfrm>
            <a:off x="4952295" y="3468005"/>
            <a:ext cx="7105822" cy="923330"/>
          </a:xfrm>
          <a:prstGeom prst="rect">
            <a:avLst/>
          </a:prstGeom>
          <a:noFill/>
        </p:spPr>
        <p:txBody>
          <a:bodyPr wrap="square" rtlCol="0">
            <a:spAutoFit/>
          </a:bodyPr>
          <a:lstStyle/>
          <a:p>
            <a:pPr algn="r"/>
            <a:r>
              <a:rPr lang="fa-IR" dirty="0" smtClean="0">
                <a:solidFill>
                  <a:schemeClr val="bg1"/>
                </a:solidFill>
              </a:rPr>
              <a:t>باب و مری گولدینگ پایه گذاران یک دیدگاه درمانی هستند که نظریه تحلیل رفتار متقابل را با روش های درمانی گشتالت که توسط فردریک پرلز ابداع شده است، ترکیب می کند.</a:t>
            </a:r>
          </a:p>
          <a:p>
            <a:pPr algn="r"/>
            <a:r>
              <a:rPr lang="fa-IR" dirty="0" smtClean="0">
                <a:solidFill>
                  <a:schemeClr val="bg1"/>
                </a:solidFill>
              </a:rPr>
              <a:t>درمانگران این مکتب بر مسئولیت شخصی تاکید دارند.</a:t>
            </a:r>
            <a:endParaRPr lang="en-US" dirty="0">
              <a:solidFill>
                <a:schemeClr val="bg1"/>
              </a:solidFill>
            </a:endParaRPr>
          </a:p>
        </p:txBody>
      </p:sp>
      <p:sp>
        <p:nvSpPr>
          <p:cNvPr id="16" name="TextBox 15"/>
          <p:cNvSpPr txBox="1"/>
          <p:nvPr/>
        </p:nvSpPr>
        <p:spPr>
          <a:xfrm>
            <a:off x="4101982" y="5510449"/>
            <a:ext cx="7956136" cy="1200329"/>
          </a:xfrm>
          <a:prstGeom prst="rect">
            <a:avLst/>
          </a:prstGeom>
          <a:noFill/>
        </p:spPr>
        <p:txBody>
          <a:bodyPr wrap="square" rtlCol="0">
            <a:spAutoFit/>
          </a:bodyPr>
          <a:lstStyle/>
          <a:p>
            <a:pPr algn="r"/>
            <a:r>
              <a:rPr lang="fa-IR" dirty="0" smtClean="0">
                <a:solidFill>
                  <a:schemeClr val="bg1"/>
                </a:solidFill>
              </a:rPr>
              <a:t>ابتدا شیف موسسه نیروگذاری روانی را به عنوان مرکزی برای درمان مراجعین روان پریش بنیان نهاد.</a:t>
            </a:r>
          </a:p>
          <a:p>
            <a:pPr algn="r"/>
            <a:r>
              <a:rPr lang="fa-IR" dirty="0" smtClean="0">
                <a:solidFill>
                  <a:schemeClr val="bg1"/>
                </a:solidFill>
              </a:rPr>
              <a:t>دیدگاه والد مجدد             دیوانگی نتیجه پیام های والدی مخرب و ناهماهنگ و ناهمگون است.</a:t>
            </a:r>
          </a:p>
          <a:p>
            <a:pPr algn="r"/>
            <a:r>
              <a:rPr lang="fa-IR" dirty="0" smtClean="0">
                <a:solidFill>
                  <a:schemeClr val="bg1"/>
                </a:solidFill>
              </a:rPr>
              <a:t>در درمان مراجع تشویق می شود که به دوره اولیه نوزادی بازگردد</a:t>
            </a:r>
          </a:p>
          <a:p>
            <a:pPr algn="r"/>
            <a:endParaRPr lang="en-US" dirty="0">
              <a:solidFill>
                <a:schemeClr val="bg1"/>
              </a:solidFill>
            </a:endParaRPr>
          </a:p>
        </p:txBody>
      </p:sp>
      <p:cxnSp>
        <p:nvCxnSpPr>
          <p:cNvPr id="18" name="Straight Arrow Connector 17"/>
          <p:cNvCxnSpPr/>
          <p:nvPr/>
        </p:nvCxnSpPr>
        <p:spPr>
          <a:xfrm flipH="1">
            <a:off x="10015670" y="5992249"/>
            <a:ext cx="666572" cy="79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628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3" name="TextBox 2"/>
          <p:cNvSpPr txBox="1"/>
          <p:nvPr/>
        </p:nvSpPr>
        <p:spPr>
          <a:xfrm>
            <a:off x="1563880" y="2844226"/>
            <a:ext cx="4597638" cy="707886"/>
          </a:xfrm>
          <a:prstGeom prst="rect">
            <a:avLst/>
          </a:prstGeom>
          <a:noFill/>
        </p:spPr>
        <p:txBody>
          <a:bodyPr wrap="square" rtlCol="0">
            <a:spAutoFit/>
          </a:bodyPr>
          <a:lstStyle/>
          <a:p>
            <a:pPr algn="ctr"/>
            <a:r>
              <a:rPr lang="fa-IR" sz="4000" dirty="0" smtClean="0">
                <a:ln>
                  <a:solidFill>
                    <a:srgbClr val="7030A0"/>
                  </a:solidFill>
                </a:ln>
                <a:solidFill>
                  <a:srgbClr val="C00000"/>
                </a:solidFill>
                <a:effectLst>
                  <a:glow rad="63500">
                    <a:schemeClr val="accent2">
                      <a:satMod val="175000"/>
                      <a:alpha val="40000"/>
                    </a:schemeClr>
                  </a:glow>
                </a:effectLst>
              </a:rPr>
              <a:t>از توجه شما سپاسگزارم</a:t>
            </a:r>
            <a:endParaRPr lang="en-US" sz="4000" dirty="0">
              <a:ln>
                <a:solidFill>
                  <a:srgbClr val="7030A0"/>
                </a:solidFill>
              </a:ln>
              <a:solidFill>
                <a:srgbClr val="C00000"/>
              </a:solidFill>
              <a:effectLst>
                <a:glow rad="63500">
                  <a:schemeClr val="accent2">
                    <a:satMod val="175000"/>
                    <a:alpha val="40000"/>
                  </a:schemeClr>
                </a:glow>
              </a:effectLst>
            </a:endParaRPr>
          </a:p>
        </p:txBody>
      </p:sp>
    </p:spTree>
    <p:extLst>
      <p:ext uri="{BB962C8B-B14F-4D97-AF65-F5344CB8AC3E}">
        <p14:creationId xmlns:p14="http://schemas.microsoft.com/office/powerpoint/2010/main" val="3430680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926516" y="2644317"/>
            <a:ext cx="2013438" cy="6418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9693519" y="2780570"/>
            <a:ext cx="2479431" cy="369332"/>
          </a:xfrm>
          <a:prstGeom prst="rect">
            <a:avLst/>
          </a:prstGeom>
          <a:noFill/>
        </p:spPr>
        <p:txBody>
          <a:bodyPr wrap="square" rtlCol="0">
            <a:spAutoFit/>
          </a:bodyPr>
          <a:lstStyle/>
          <a:p>
            <a:pPr algn="ctr"/>
            <a:r>
              <a:rPr lang="fa-IR" dirty="0" smtClean="0">
                <a:ln>
                  <a:solidFill>
                    <a:srgbClr val="C00000"/>
                  </a:solidFill>
                </a:ln>
                <a:solidFill>
                  <a:srgbClr val="C00000"/>
                </a:solidFill>
                <a:effectLst>
                  <a:glow rad="63500">
                    <a:schemeClr val="accent3">
                      <a:satMod val="175000"/>
                      <a:alpha val="40000"/>
                    </a:schemeClr>
                  </a:glow>
                </a:effectLst>
              </a:rPr>
              <a:t>کاربرد تحلیل رفتار متقابل</a:t>
            </a:r>
            <a:endParaRPr lang="en-US" dirty="0">
              <a:ln>
                <a:solidFill>
                  <a:srgbClr val="C00000"/>
                </a:solidFill>
              </a:ln>
              <a:solidFill>
                <a:srgbClr val="C00000"/>
              </a:solidFill>
              <a:effectLst>
                <a:glow rad="63500">
                  <a:schemeClr val="accent3">
                    <a:satMod val="175000"/>
                    <a:alpha val="40000"/>
                  </a:schemeClr>
                </a:glow>
              </a:effectLst>
            </a:endParaRPr>
          </a:p>
        </p:txBody>
      </p:sp>
      <p:cxnSp>
        <p:nvCxnSpPr>
          <p:cNvPr id="6" name="Straight Arrow Connector 5"/>
          <p:cNvCxnSpPr/>
          <p:nvPr/>
        </p:nvCxnSpPr>
        <p:spPr>
          <a:xfrm flipH="1" flipV="1">
            <a:off x="9091245" y="1422975"/>
            <a:ext cx="835273" cy="15422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flipH="1" flipV="1">
            <a:off x="8836273" y="1991129"/>
            <a:ext cx="1090244" cy="97410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H="1" flipV="1">
            <a:off x="8648335" y="2494911"/>
            <a:ext cx="1218835" cy="44495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flipH="1">
            <a:off x="8637621" y="2965236"/>
            <a:ext cx="1242738" cy="3768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H="1">
            <a:off x="9244015" y="2958683"/>
            <a:ext cx="663269" cy="1824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2079380" y="1199767"/>
            <a:ext cx="7011865" cy="369332"/>
          </a:xfrm>
          <a:prstGeom prst="rect">
            <a:avLst/>
          </a:prstGeom>
          <a:noFill/>
        </p:spPr>
        <p:txBody>
          <a:bodyPr wrap="square" rtlCol="0">
            <a:spAutoFit/>
          </a:bodyPr>
          <a:lstStyle/>
          <a:p>
            <a:pPr algn="r"/>
            <a:r>
              <a:rPr lang="fa-IR" dirty="0" smtClean="0"/>
              <a:t>به عنوان نظریه شخصیت تصویری از ساختار روانشناختی انسانها به ما ارائه می دهد.</a:t>
            </a:r>
            <a:endParaRPr lang="en-US" dirty="0"/>
          </a:p>
        </p:txBody>
      </p:sp>
      <p:sp>
        <p:nvSpPr>
          <p:cNvPr id="16" name="TextBox 15"/>
          <p:cNvSpPr txBox="1"/>
          <p:nvPr/>
        </p:nvSpPr>
        <p:spPr>
          <a:xfrm>
            <a:off x="41765" y="1741586"/>
            <a:ext cx="8794507" cy="369332"/>
          </a:xfrm>
          <a:prstGeom prst="rect">
            <a:avLst/>
          </a:prstGeom>
          <a:noFill/>
        </p:spPr>
        <p:txBody>
          <a:bodyPr wrap="square" rtlCol="0">
            <a:spAutoFit/>
          </a:bodyPr>
          <a:lstStyle/>
          <a:p>
            <a:pPr algn="r"/>
            <a:r>
              <a:rPr lang="fa-IR" dirty="0" smtClean="0"/>
              <a:t>نظریه </a:t>
            </a:r>
            <a:r>
              <a:rPr lang="fa-IR" smtClean="0"/>
              <a:t>ای برای </a:t>
            </a:r>
            <a:r>
              <a:rPr lang="fa-IR" dirty="0" smtClean="0"/>
              <a:t>ارتباطات فراهم می آورد، که می تواند برای تجزیه و تحلیل سازمان ها و مدیریت نیز به کار رود.</a:t>
            </a:r>
            <a:endParaRPr lang="en-US" dirty="0"/>
          </a:p>
        </p:txBody>
      </p:sp>
      <p:sp>
        <p:nvSpPr>
          <p:cNvPr id="17" name="TextBox 16"/>
          <p:cNvSpPr txBox="1"/>
          <p:nvPr/>
        </p:nvSpPr>
        <p:spPr>
          <a:xfrm>
            <a:off x="2822330" y="2337892"/>
            <a:ext cx="5846885" cy="369332"/>
          </a:xfrm>
          <a:prstGeom prst="rect">
            <a:avLst/>
          </a:prstGeom>
          <a:noFill/>
        </p:spPr>
        <p:txBody>
          <a:bodyPr wrap="square" rtlCol="0">
            <a:spAutoFit/>
          </a:bodyPr>
          <a:lstStyle/>
          <a:p>
            <a:pPr algn="r"/>
            <a:r>
              <a:rPr lang="fa-IR" dirty="0" smtClean="0"/>
              <a:t>نظریه ای برای رشد کودک ارائه می دهد.</a:t>
            </a:r>
            <a:endParaRPr lang="en-US" dirty="0"/>
          </a:p>
        </p:txBody>
      </p:sp>
      <p:sp>
        <p:nvSpPr>
          <p:cNvPr id="18" name="TextBox 17"/>
          <p:cNvSpPr txBox="1"/>
          <p:nvPr/>
        </p:nvSpPr>
        <p:spPr>
          <a:xfrm>
            <a:off x="5024805" y="2702509"/>
            <a:ext cx="3552092" cy="369332"/>
          </a:xfrm>
          <a:prstGeom prst="rect">
            <a:avLst/>
          </a:prstGeom>
          <a:noFill/>
        </p:spPr>
        <p:txBody>
          <a:bodyPr wrap="square" rtlCol="0">
            <a:spAutoFit/>
          </a:bodyPr>
          <a:lstStyle/>
          <a:p>
            <a:pPr algn="r"/>
            <a:r>
              <a:rPr lang="fa-IR" dirty="0" smtClean="0"/>
              <a:t>نظریه آسیب شناسی روانی را ارائه می دهد.</a:t>
            </a:r>
            <a:endParaRPr lang="en-US" dirty="0"/>
          </a:p>
        </p:txBody>
      </p:sp>
      <p:sp>
        <p:nvSpPr>
          <p:cNvPr id="19" name="TextBox 18"/>
          <p:cNvSpPr txBox="1"/>
          <p:nvPr/>
        </p:nvSpPr>
        <p:spPr>
          <a:xfrm>
            <a:off x="96710" y="3094146"/>
            <a:ext cx="8581293" cy="646331"/>
          </a:xfrm>
          <a:prstGeom prst="rect">
            <a:avLst/>
          </a:prstGeom>
          <a:noFill/>
        </p:spPr>
        <p:txBody>
          <a:bodyPr wrap="square" rtlCol="0">
            <a:spAutoFit/>
          </a:bodyPr>
          <a:lstStyle/>
          <a:p>
            <a:pPr algn="r"/>
            <a:r>
              <a:rPr lang="fa-IR" dirty="0" smtClean="0"/>
              <a:t>یک نظام روان درمانی را به ما معرفی می کند و در نتیجه در درمان انواع اختلالات روانی، از مشکلات روزانه تا روان پریشی های عمیق، به کار می رود.</a:t>
            </a:r>
            <a:endParaRPr lang="en-US" dirty="0"/>
          </a:p>
        </p:txBody>
      </p:sp>
      <p:sp>
        <p:nvSpPr>
          <p:cNvPr id="20" name="TextBox 19"/>
          <p:cNvSpPr txBox="1"/>
          <p:nvPr/>
        </p:nvSpPr>
        <p:spPr>
          <a:xfrm>
            <a:off x="123635" y="3620763"/>
            <a:ext cx="8720876" cy="646331"/>
          </a:xfrm>
          <a:prstGeom prst="rect">
            <a:avLst/>
          </a:prstGeom>
          <a:noFill/>
        </p:spPr>
        <p:txBody>
          <a:bodyPr wrap="square" rtlCol="0">
            <a:spAutoFit/>
          </a:bodyPr>
          <a:lstStyle/>
          <a:p>
            <a:pPr algn="r"/>
            <a:r>
              <a:rPr lang="fa-IR" dirty="0" smtClean="0"/>
              <a:t>در مراکز آموزشی کاربرد دارد و به آموزگاران و دانش آموزان کمک می کند در وضعیت ارتباطی روشنی قرار گیرند و از برخورد بی فایده و مخرب بپرهیزند.</a:t>
            </a:r>
            <a:endParaRPr lang="en-US" dirty="0"/>
          </a:p>
        </p:txBody>
      </p:sp>
      <p:sp>
        <p:nvSpPr>
          <p:cNvPr id="21" name="TextBox 20"/>
          <p:cNvSpPr txBox="1"/>
          <p:nvPr/>
        </p:nvSpPr>
        <p:spPr>
          <a:xfrm>
            <a:off x="1769727" y="4202983"/>
            <a:ext cx="7249258" cy="369332"/>
          </a:xfrm>
          <a:prstGeom prst="rect">
            <a:avLst/>
          </a:prstGeom>
          <a:noFill/>
        </p:spPr>
        <p:txBody>
          <a:bodyPr wrap="square" rtlCol="0">
            <a:spAutoFit/>
          </a:bodyPr>
          <a:lstStyle/>
          <a:p>
            <a:pPr algn="r"/>
            <a:r>
              <a:rPr lang="fa-IR" dirty="0" smtClean="0"/>
              <a:t>در مدیریت، آموزش ارتباطات و تجزیه و تحلیل سازمان ها وسیله ی بسیار نیرومندی است.</a:t>
            </a:r>
            <a:endParaRPr lang="en-US" dirty="0"/>
          </a:p>
        </p:txBody>
      </p:sp>
      <p:sp>
        <p:nvSpPr>
          <p:cNvPr id="22" name="TextBox 21"/>
          <p:cNvSpPr txBox="1"/>
          <p:nvPr/>
        </p:nvSpPr>
        <p:spPr>
          <a:xfrm>
            <a:off x="1826058" y="4637970"/>
            <a:ext cx="7416312" cy="369332"/>
          </a:xfrm>
          <a:prstGeom prst="rect">
            <a:avLst/>
          </a:prstGeom>
          <a:noFill/>
        </p:spPr>
        <p:txBody>
          <a:bodyPr wrap="square" rtlCol="0">
            <a:spAutoFit/>
          </a:bodyPr>
          <a:lstStyle/>
          <a:p>
            <a:pPr algn="r"/>
            <a:r>
              <a:rPr lang="fa-IR" dirty="0" smtClean="0"/>
              <a:t>استفاده تحلیل رفتار متقابل توسط مددکاران اجتماعی، پلیس و نیروی انتظامی و روحانیون.</a:t>
            </a:r>
            <a:endParaRPr lang="en-US" dirty="0"/>
          </a:p>
        </p:txBody>
      </p:sp>
      <p:cxnSp>
        <p:nvCxnSpPr>
          <p:cNvPr id="27" name="Straight Arrow Connector 26"/>
          <p:cNvCxnSpPr/>
          <p:nvPr/>
        </p:nvCxnSpPr>
        <p:spPr>
          <a:xfrm flipH="1" flipV="1">
            <a:off x="8574698" y="2880622"/>
            <a:ext cx="1345223" cy="7806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p:cNvCxnSpPr/>
          <p:nvPr/>
        </p:nvCxnSpPr>
        <p:spPr>
          <a:xfrm flipH="1">
            <a:off x="9019807" y="2945674"/>
            <a:ext cx="889122" cy="14153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p:cNvCxnSpPr/>
          <p:nvPr/>
        </p:nvCxnSpPr>
        <p:spPr>
          <a:xfrm flipH="1">
            <a:off x="8801105" y="2974251"/>
            <a:ext cx="1079254" cy="8265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04087382"/>
      </p:ext>
    </p:extLst>
  </p:cSld>
  <p:clrMapOvr>
    <a:masterClrMapping/>
  </p:clrMapOvr>
  <mc:AlternateContent xmlns:mc="http://schemas.openxmlformats.org/markup-compatibility/2006" xmlns:p14="http://schemas.microsoft.com/office/powerpoint/2010/main">
    <mc:Choice Requires="p14">
      <p:transition spd="slow" p14:dur="1200" advTm="3">
        <p:dissolve/>
      </p:transition>
    </mc:Choice>
    <mc:Fallback xmlns="">
      <p:transition spd="slow" advTm="3">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3946" y="474785"/>
            <a:ext cx="4123592" cy="400110"/>
          </a:xfrm>
          <a:prstGeom prst="rect">
            <a:avLst/>
          </a:prstGeom>
          <a:noFill/>
        </p:spPr>
        <p:txBody>
          <a:bodyPr wrap="square" rtlCol="0">
            <a:spAutoFit/>
          </a:bodyPr>
          <a:lstStyle/>
          <a:p>
            <a:pPr algn="ctr"/>
            <a:r>
              <a:rPr lang="fa-IR" sz="2000" dirty="0" smtClean="0">
                <a:ln>
                  <a:solidFill>
                    <a:srgbClr val="7030A0"/>
                  </a:solidFill>
                </a:ln>
                <a:solidFill>
                  <a:srgbClr val="7030A0"/>
                </a:solidFill>
                <a:effectLst>
                  <a:glow rad="63500">
                    <a:schemeClr val="accent2">
                      <a:satMod val="175000"/>
                      <a:alpha val="40000"/>
                    </a:schemeClr>
                  </a:glow>
                </a:effectLst>
              </a:rPr>
              <a:t>نظریات اساسی تحلیل رفتار متقابل</a:t>
            </a:r>
            <a:endParaRPr lang="en-US" sz="2000" dirty="0">
              <a:ln>
                <a:solidFill>
                  <a:srgbClr val="7030A0"/>
                </a:solidFill>
              </a:ln>
              <a:solidFill>
                <a:srgbClr val="7030A0"/>
              </a:solidFill>
              <a:effectLst>
                <a:glow rad="63500">
                  <a:schemeClr val="accent2">
                    <a:satMod val="175000"/>
                    <a:alpha val="40000"/>
                  </a:scheme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4379">
            <a:off x="-791304" y="238490"/>
            <a:ext cx="5619750" cy="3743325"/>
          </a:xfrm>
          <a:prstGeom prst="rect">
            <a:avLst/>
          </a:prstGeom>
        </p:spPr>
      </p:pic>
      <p:sp>
        <p:nvSpPr>
          <p:cNvPr id="4" name="TextBox 3"/>
          <p:cNvSpPr txBox="1"/>
          <p:nvPr/>
        </p:nvSpPr>
        <p:spPr>
          <a:xfrm>
            <a:off x="5319346" y="1415561"/>
            <a:ext cx="6638192" cy="4801314"/>
          </a:xfrm>
          <a:prstGeom prst="rect">
            <a:avLst/>
          </a:prstGeom>
          <a:noFill/>
        </p:spPr>
        <p:txBody>
          <a:bodyPr wrap="square" rtlCol="0">
            <a:spAutoFit/>
          </a:bodyPr>
          <a:lstStyle/>
          <a:p>
            <a:pPr algn="r"/>
            <a:r>
              <a:rPr lang="fa-IR" dirty="0" smtClean="0"/>
              <a:t>اساسی ترین نظریه تحلیل رفتار متقابل، الگوی حالت نفسانی است.</a:t>
            </a:r>
          </a:p>
          <a:p>
            <a:pPr algn="r"/>
            <a:r>
              <a:rPr lang="fa-IR" dirty="0" smtClean="0"/>
              <a:t>یک حالت نفسانی مجموعه ای از رفتارها، افکار و احساس های مربوط بهم است که به وسیله آن، بخشی از شخصیت، خود را در یک زمان به خصوص نمایان می سازد.</a:t>
            </a:r>
          </a:p>
          <a:p>
            <a:pPr algn="r"/>
            <a:endParaRPr lang="fa-IR" dirty="0" smtClean="0"/>
          </a:p>
          <a:p>
            <a:pPr algn="r"/>
            <a:r>
              <a:rPr lang="fa-IR" dirty="0" smtClean="0"/>
              <a:t>اریک برن             یک الگوی همسان از احساس ها و تجربیاتی که مستقیما با یک الگوی همسان و هماهنگ رفتاری ارتباط داشته باشد.</a:t>
            </a:r>
          </a:p>
          <a:p>
            <a:pPr algn="r"/>
            <a:r>
              <a:rPr lang="fa-IR" dirty="0" smtClean="0"/>
              <a:t>اریک برن معتقد است که:</a:t>
            </a:r>
          </a:p>
          <a:p>
            <a:pPr algn="r"/>
            <a:r>
              <a:rPr lang="fa-IR" dirty="0" smtClean="0">
                <a:solidFill>
                  <a:srgbClr val="FF0000"/>
                </a:solidFill>
              </a:rPr>
              <a:t>ــ</a:t>
            </a:r>
            <a:r>
              <a:rPr lang="fa-IR" dirty="0" smtClean="0"/>
              <a:t> حالات نفسانی به این صورت تعریف می شوند که هر یک تلفیقی از احساس ها و تجربیاتی هستند که به صورت همسان با یکدیگر قرار می گیرند.</a:t>
            </a:r>
          </a:p>
          <a:p>
            <a:pPr algn="r"/>
            <a:endParaRPr lang="fa-IR" dirty="0"/>
          </a:p>
          <a:p>
            <a:pPr algn="r"/>
            <a:r>
              <a:rPr lang="fa-IR" dirty="0" smtClean="0">
                <a:solidFill>
                  <a:srgbClr val="FF0000"/>
                </a:solidFill>
              </a:rPr>
              <a:t>ــ</a:t>
            </a:r>
            <a:r>
              <a:rPr lang="fa-IR" dirty="0" smtClean="0"/>
              <a:t> رفتارهای خاص هر حالت نفسانی به صورت همسان با یکدیگر پدیدار می شوند.</a:t>
            </a:r>
          </a:p>
          <a:p>
            <a:pPr algn="r"/>
            <a:endParaRPr lang="fa-IR" dirty="0"/>
          </a:p>
          <a:p>
            <a:pPr algn="r"/>
            <a:r>
              <a:rPr lang="fa-IR" dirty="0" smtClean="0">
                <a:solidFill>
                  <a:srgbClr val="FF0000"/>
                </a:solidFill>
              </a:rPr>
              <a:t>ــ</a:t>
            </a:r>
            <a:r>
              <a:rPr lang="fa-IR" dirty="0" smtClean="0"/>
              <a:t> وقتی من با احساس ها و تجربیاتی که بیان کننده حالت نفسانی به خصوصی هستند، در تماس هستم، رفتارهایی را که بیان کننده همان حالت نفسانی است ظاهر می سازم.</a:t>
            </a:r>
            <a:endParaRPr lang="fa-IR" dirty="0"/>
          </a:p>
          <a:p>
            <a:pPr algn="r"/>
            <a:endParaRPr lang="fa-IR" dirty="0" smtClean="0"/>
          </a:p>
          <a:p>
            <a:pPr algn="r"/>
            <a:r>
              <a:rPr lang="fa-IR" dirty="0" smtClean="0">
                <a:ln>
                  <a:solidFill>
                    <a:srgbClr val="C00000"/>
                  </a:solidFill>
                </a:ln>
                <a:solidFill>
                  <a:srgbClr val="C00000"/>
                </a:solidFill>
                <a:effectLst>
                  <a:glow rad="63500">
                    <a:schemeClr val="accent3">
                      <a:satMod val="175000"/>
                      <a:alpha val="40000"/>
                    </a:schemeClr>
                  </a:glow>
                </a:effectLst>
              </a:rPr>
              <a:t>نکته: </a:t>
            </a:r>
            <a:r>
              <a:rPr lang="fa-IR" dirty="0" smtClean="0">
                <a:ln>
                  <a:solidFill>
                    <a:schemeClr val="tx1"/>
                  </a:solidFill>
                </a:ln>
                <a:effectLst>
                  <a:glow rad="63500">
                    <a:schemeClr val="accent3">
                      <a:satMod val="175000"/>
                      <a:alpha val="40000"/>
                    </a:schemeClr>
                  </a:glow>
                </a:effectLst>
              </a:rPr>
              <a:t>الگوی حالت های نفسانی این امکان را برای ما فراهم می سازد تا ارتباط قابل اطمینانی بین رفتارها، تجربیات و احساس ها به وجود آوریم.</a:t>
            </a:r>
          </a:p>
        </p:txBody>
      </p:sp>
      <p:cxnSp>
        <p:nvCxnSpPr>
          <p:cNvPr id="7" name="Straight Arrow Connector 6"/>
          <p:cNvCxnSpPr/>
          <p:nvPr/>
        </p:nvCxnSpPr>
        <p:spPr>
          <a:xfrm flipH="1">
            <a:off x="10287000" y="2751992"/>
            <a:ext cx="764931" cy="879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17754258"/>
      </p:ext>
    </p:extLst>
  </p:cSld>
  <p:clrMapOvr>
    <a:masterClrMapping/>
  </p:clrMapOvr>
  <mc:AlternateContent xmlns:mc="http://schemas.openxmlformats.org/markup-compatibility/2006" xmlns:p14="http://schemas.microsoft.com/office/powerpoint/2010/main">
    <mc:Choice Requires="p14">
      <p:transition spd="slow" p14:dur="900" advTm="13290">
        <p14:warp dir="in"/>
      </p:transition>
    </mc:Choice>
    <mc:Fallback xmlns="">
      <p:transition spd="slow" advTm="1329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8411" y="367470"/>
            <a:ext cx="5982056" cy="3693319"/>
          </a:xfrm>
          <a:prstGeom prst="rect">
            <a:avLst/>
          </a:prstGeom>
          <a:noFill/>
        </p:spPr>
        <p:txBody>
          <a:bodyPr wrap="square" rtlCol="0">
            <a:spAutoFit/>
          </a:bodyPr>
          <a:lstStyle/>
          <a:p>
            <a:pPr algn="r"/>
            <a:r>
              <a:rPr lang="fa-IR" dirty="0" smtClean="0"/>
              <a:t>این الگو سه حالت نفسانی متفاوت و مجزا را تصویر می کند.</a:t>
            </a:r>
          </a:p>
          <a:p>
            <a:pPr algn="r"/>
            <a:endParaRPr lang="fa-IR" dirty="0" smtClean="0"/>
          </a:p>
          <a:p>
            <a:pPr algn="r"/>
            <a:r>
              <a:rPr lang="fa-IR" dirty="0" smtClean="0"/>
              <a:t>اگر رفتار، افکار و احساس های من در واکنش به مسائل این زمانی این مکانی باشد و از تمام منابع توانایی هایم به عنوان یک فرد بزرگسال بهره گیرم، در حالت نفسانی </a:t>
            </a:r>
            <a:r>
              <a:rPr lang="fa-IR" dirty="0" smtClean="0">
                <a:solidFill>
                  <a:srgbClr val="C00000"/>
                </a:solidFill>
              </a:rPr>
              <a:t>بالغ</a:t>
            </a:r>
            <a:r>
              <a:rPr lang="fa-IR" dirty="0" smtClean="0"/>
              <a:t> خود قرار دارم.</a:t>
            </a:r>
          </a:p>
          <a:p>
            <a:pPr algn="r"/>
            <a:endParaRPr lang="fa-IR" dirty="0" smtClean="0"/>
          </a:p>
          <a:p>
            <a:pPr algn="r"/>
            <a:r>
              <a:rPr lang="fa-IR" dirty="0" smtClean="0"/>
              <a:t>زمان هایی ممکن است که رفتار، افکار و احساس های درست شبیه یکی از والدین و یا کسانی که جانشین آنها بودند باشد، در این صورت در حالت نفسانی </a:t>
            </a:r>
            <a:r>
              <a:rPr lang="fa-IR" dirty="0" smtClean="0">
                <a:solidFill>
                  <a:srgbClr val="C00000"/>
                </a:solidFill>
              </a:rPr>
              <a:t>والد</a:t>
            </a:r>
            <a:r>
              <a:rPr lang="fa-IR" dirty="0" smtClean="0"/>
              <a:t> خود قرار داریم.</a:t>
            </a:r>
          </a:p>
          <a:p>
            <a:pPr algn="r"/>
            <a:endParaRPr lang="fa-IR" dirty="0"/>
          </a:p>
          <a:p>
            <a:pPr algn="r"/>
            <a:r>
              <a:rPr lang="fa-IR" dirty="0" smtClean="0"/>
              <a:t>گاهی نیز ممکن است رفتار، افکار و احساس ها درست مانند زمانی باشد که در کودکی بودیم، در این صورت در حالت نفسانی </a:t>
            </a:r>
            <a:r>
              <a:rPr lang="fa-IR" dirty="0" smtClean="0">
                <a:solidFill>
                  <a:srgbClr val="C00000"/>
                </a:solidFill>
              </a:rPr>
              <a:t>کودک</a:t>
            </a:r>
            <a:r>
              <a:rPr lang="fa-IR" dirty="0" smtClean="0"/>
              <a:t> خود قرار داریم.</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71" y="0"/>
            <a:ext cx="3153398" cy="6858000"/>
          </a:xfrm>
          <a:prstGeom prst="rect">
            <a:avLst/>
          </a:prstGeom>
        </p:spPr>
      </p:pic>
      <p:sp>
        <p:nvSpPr>
          <p:cNvPr id="5" name="5-Point Star 4"/>
          <p:cNvSpPr/>
          <p:nvPr/>
        </p:nvSpPr>
        <p:spPr>
          <a:xfrm>
            <a:off x="11750467" y="940037"/>
            <a:ext cx="196554" cy="222191"/>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5-Point Star 5"/>
          <p:cNvSpPr/>
          <p:nvPr/>
        </p:nvSpPr>
        <p:spPr>
          <a:xfrm>
            <a:off x="11750467" y="2090599"/>
            <a:ext cx="196554" cy="24706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5-Point Star 6"/>
          <p:cNvSpPr/>
          <p:nvPr/>
        </p:nvSpPr>
        <p:spPr>
          <a:xfrm>
            <a:off x="11750467" y="3142500"/>
            <a:ext cx="213645" cy="24706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25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58">
        <p15:prstTrans prst="peelOff"/>
      </p:transition>
    </mc:Choice>
    <mc:Fallback xmlns="">
      <p:transition spd="slow" advTm="65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6995" y="0"/>
            <a:ext cx="5475006" cy="6858000"/>
          </a:xfrm>
          <a:prstGeom prst="rect">
            <a:avLst/>
          </a:prstGeom>
        </p:spPr>
      </p:pic>
      <p:sp>
        <p:nvSpPr>
          <p:cNvPr id="3" name="TextBox 2"/>
          <p:cNvSpPr txBox="1"/>
          <p:nvPr/>
        </p:nvSpPr>
        <p:spPr>
          <a:xfrm>
            <a:off x="1358781" y="333286"/>
            <a:ext cx="3990886" cy="461665"/>
          </a:xfrm>
          <a:prstGeom prst="rect">
            <a:avLst/>
          </a:prstGeom>
          <a:noFill/>
        </p:spPr>
        <p:txBody>
          <a:bodyPr wrap="square" rtlCol="0">
            <a:spAutoFit/>
          </a:bodyPr>
          <a:lstStyle/>
          <a:p>
            <a:pPr algn="ctr"/>
            <a:r>
              <a:rPr lang="fa-IR" sz="2400" dirty="0" smtClean="0">
                <a:ln>
                  <a:solidFill>
                    <a:srgbClr val="C00000"/>
                  </a:solidFill>
                </a:ln>
                <a:solidFill>
                  <a:schemeClr val="accent5"/>
                </a:solidFill>
                <a:effectLst>
                  <a:glow rad="63500">
                    <a:schemeClr val="accent3">
                      <a:satMod val="175000"/>
                      <a:alpha val="40000"/>
                    </a:schemeClr>
                  </a:glow>
                </a:effectLst>
              </a:rPr>
              <a:t>حالات نفسانی و نهاد، خود، فراخود</a:t>
            </a:r>
            <a:endParaRPr lang="en-US" sz="2400" dirty="0">
              <a:ln>
                <a:solidFill>
                  <a:srgbClr val="C00000"/>
                </a:solidFill>
              </a:ln>
              <a:solidFill>
                <a:schemeClr val="accent5"/>
              </a:solidFill>
              <a:effectLst>
                <a:glow rad="63500">
                  <a:schemeClr val="accent3">
                    <a:satMod val="175000"/>
                    <a:alpha val="40000"/>
                  </a:schemeClr>
                </a:glow>
              </a:effectLst>
            </a:endParaRPr>
          </a:p>
        </p:txBody>
      </p:sp>
      <p:sp>
        <p:nvSpPr>
          <p:cNvPr id="4" name="TextBox 3"/>
          <p:cNvSpPr txBox="1"/>
          <p:nvPr/>
        </p:nvSpPr>
        <p:spPr>
          <a:xfrm>
            <a:off x="376015" y="1333144"/>
            <a:ext cx="5657316" cy="2308324"/>
          </a:xfrm>
          <a:prstGeom prst="rect">
            <a:avLst/>
          </a:prstGeom>
          <a:noFill/>
        </p:spPr>
        <p:txBody>
          <a:bodyPr wrap="square" rtlCol="0">
            <a:spAutoFit/>
          </a:bodyPr>
          <a:lstStyle/>
          <a:p>
            <a:pPr algn="r"/>
            <a:r>
              <a:rPr lang="fa-IR" dirty="0" smtClean="0"/>
              <a:t>تقسیم بندی شخصیت به سه بخش مختلف به شکل الگوی حالات نفسانی به الگوی سه بخشی فروید شباهت دارد.</a:t>
            </a:r>
          </a:p>
          <a:p>
            <a:pPr algn="r"/>
            <a:endParaRPr lang="fa-IR" dirty="0" smtClean="0"/>
          </a:p>
          <a:p>
            <a:pPr algn="r"/>
            <a:r>
              <a:rPr lang="fa-IR" dirty="0" smtClean="0"/>
              <a:t>در ابتدا والد شبیه به فراخود، قضاوت کننده است که مشاهده می کند، دستور می دهد، اصلاح و اعمال می کند و بالاخره تهدید می کند.</a:t>
            </a:r>
          </a:p>
          <a:p>
            <a:pPr algn="r"/>
            <a:endParaRPr lang="fa-IR" dirty="0" smtClean="0"/>
          </a:p>
          <a:p>
            <a:pPr algn="r"/>
            <a:r>
              <a:rPr lang="fa-IR" dirty="0" smtClean="0"/>
              <a:t>بالغ شباهت هایی به واقعیت سنجی خود دارد و کودک شبیه به نهاد یعنی جایگاه غرایز و سائق های سانسور نشده، می باشد.</a:t>
            </a:r>
            <a:endParaRPr lang="en-US" dirty="0"/>
          </a:p>
        </p:txBody>
      </p:sp>
    </p:spTree>
    <p:extLst>
      <p:ext uri="{BB962C8B-B14F-4D97-AF65-F5344CB8AC3E}">
        <p14:creationId xmlns:p14="http://schemas.microsoft.com/office/powerpoint/2010/main" val="619026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7321152" y="999930"/>
            <a:ext cx="3993226" cy="371888"/>
          </a:xfrm>
          <a:prstGeom prst="rect">
            <a:avLst/>
          </a:prstGeom>
        </p:spPr>
      </p:pic>
      <p:sp>
        <p:nvSpPr>
          <p:cNvPr id="6" name="TextBox 5"/>
          <p:cNvSpPr txBox="1"/>
          <p:nvPr/>
        </p:nvSpPr>
        <p:spPr>
          <a:xfrm>
            <a:off x="3871246" y="2506350"/>
            <a:ext cx="7768128" cy="2862322"/>
          </a:xfrm>
          <a:prstGeom prst="rect">
            <a:avLst/>
          </a:prstGeom>
          <a:noFill/>
        </p:spPr>
        <p:txBody>
          <a:bodyPr wrap="square" rtlCol="0">
            <a:spAutoFit/>
          </a:bodyPr>
          <a:lstStyle/>
          <a:p>
            <a:pPr algn="r"/>
            <a:r>
              <a:rPr lang="fa-IR" dirty="0"/>
              <a:t>حالات نفسانی والد و بالغ و کودک، هرکدام به صورت نشانه ها و علائم رفتاری قابل مشاهده تعریف شده اند. درحالی که نهاد و خود و فراخود، مفاهیم کاملا نظری و انتزاعی هستند.</a:t>
            </a:r>
          </a:p>
          <a:p>
            <a:pPr algn="r"/>
            <a:endParaRPr lang="fa-IR" dirty="0"/>
          </a:p>
          <a:p>
            <a:pPr algn="r"/>
            <a:endParaRPr lang="fa-IR" dirty="0"/>
          </a:p>
          <a:p>
            <a:pPr algn="r"/>
            <a:r>
              <a:rPr lang="fa-IR" dirty="0"/>
              <a:t>حالت نفسانی هر فرد با هویت خاص و ویژه خود او در ارتباط است، درحالی که سه نهاد روانی فروید شکلی کلی و عمومی دارد.</a:t>
            </a:r>
          </a:p>
          <a:p>
            <a:pPr algn="r"/>
            <a:endParaRPr lang="fa-IR" dirty="0"/>
          </a:p>
          <a:p>
            <a:pPr algn="r"/>
            <a:r>
              <a:rPr lang="fa-IR" dirty="0"/>
              <a:t>الگوی روانشناسی فروید با لگوی حالات نفسانی، نظریه واحد و همسانی نیستند و در عین حال با یکدیگر متضاد نیستند بلکه صرفا توصیف متفاوتی از شخصیت هستند.</a:t>
            </a:r>
            <a:endParaRPr lang="en-US" dirty="0"/>
          </a:p>
          <a:p>
            <a:endParaRPr lang="en-US" dirty="0"/>
          </a:p>
        </p:txBody>
      </p:sp>
      <p:pic>
        <p:nvPicPr>
          <p:cNvPr id="7" name="Picture 6"/>
          <p:cNvPicPr>
            <a:picLocks noChangeAspect="1"/>
          </p:cNvPicPr>
          <p:nvPr/>
        </p:nvPicPr>
        <p:blipFill>
          <a:blip r:embed="rId4"/>
          <a:stretch>
            <a:fillRect/>
          </a:stretch>
        </p:blipFill>
        <p:spPr>
          <a:xfrm>
            <a:off x="11650129" y="3694481"/>
            <a:ext cx="140220" cy="176799"/>
          </a:xfrm>
          <a:prstGeom prst="rect">
            <a:avLst/>
          </a:prstGeom>
        </p:spPr>
      </p:pic>
      <p:pic>
        <p:nvPicPr>
          <p:cNvPr id="8" name="Picture 7"/>
          <p:cNvPicPr>
            <a:picLocks noChangeAspect="1"/>
          </p:cNvPicPr>
          <p:nvPr/>
        </p:nvPicPr>
        <p:blipFill>
          <a:blip r:embed="rId5"/>
          <a:stretch>
            <a:fillRect/>
          </a:stretch>
        </p:blipFill>
        <p:spPr>
          <a:xfrm>
            <a:off x="11650129" y="2624376"/>
            <a:ext cx="140220" cy="170703"/>
          </a:xfrm>
          <a:prstGeom prst="rect">
            <a:avLst/>
          </a:prstGeom>
        </p:spPr>
      </p:pic>
    </p:spTree>
    <p:extLst>
      <p:ext uri="{BB962C8B-B14F-4D97-AF65-F5344CB8AC3E}">
        <p14:creationId xmlns:p14="http://schemas.microsoft.com/office/powerpoint/2010/main" val="23936902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6550" y="393107"/>
            <a:ext cx="2717563" cy="523220"/>
          </a:xfrm>
          <a:prstGeom prst="rect">
            <a:avLst/>
          </a:prstGeom>
          <a:noFill/>
        </p:spPr>
        <p:txBody>
          <a:bodyPr wrap="square" rtlCol="0">
            <a:spAutoFit/>
          </a:bodyPr>
          <a:lstStyle/>
          <a:p>
            <a:pPr algn="ctr"/>
            <a:r>
              <a:rPr lang="fa-IR" sz="2800" dirty="0" smtClean="0">
                <a:ln>
                  <a:solidFill>
                    <a:schemeClr val="accent6">
                      <a:lumMod val="50000"/>
                    </a:schemeClr>
                  </a:solidFill>
                </a:ln>
                <a:solidFill>
                  <a:srgbClr val="92D050"/>
                </a:solidFill>
                <a:effectLst>
                  <a:glow rad="63500">
                    <a:schemeClr val="accent5">
                      <a:satMod val="175000"/>
                      <a:alpha val="40000"/>
                    </a:schemeClr>
                  </a:glow>
                </a:effectLst>
              </a:rPr>
              <a:t>الگوی مدل کنشی</a:t>
            </a:r>
            <a:endParaRPr lang="en-US" sz="2800" dirty="0">
              <a:ln>
                <a:solidFill>
                  <a:schemeClr val="accent6">
                    <a:lumMod val="50000"/>
                  </a:schemeClr>
                </a:solidFill>
              </a:ln>
              <a:solidFill>
                <a:srgbClr val="92D050"/>
              </a:solidFill>
              <a:effectLst>
                <a:glow rad="63500">
                  <a:schemeClr val="accent5">
                    <a:satMod val="175000"/>
                    <a:alpha val="40000"/>
                  </a:schemeClr>
                </a:glow>
              </a:effectLst>
            </a:endParaRPr>
          </a:p>
        </p:txBody>
      </p:sp>
      <p:sp>
        <p:nvSpPr>
          <p:cNvPr id="4" name="TextBox 3"/>
          <p:cNvSpPr txBox="1"/>
          <p:nvPr/>
        </p:nvSpPr>
        <p:spPr>
          <a:xfrm>
            <a:off x="2854296" y="1076770"/>
            <a:ext cx="9109817" cy="369332"/>
          </a:xfrm>
          <a:prstGeom prst="rect">
            <a:avLst/>
          </a:prstGeom>
          <a:noFill/>
        </p:spPr>
        <p:txBody>
          <a:bodyPr wrap="square" rtlCol="0">
            <a:spAutoFit/>
          </a:bodyPr>
          <a:lstStyle/>
          <a:p>
            <a:pPr algn="r"/>
            <a:r>
              <a:rPr lang="fa-IR" dirty="0" smtClean="0"/>
              <a:t>الگوی مدل کنشی، حالات نفسانی را تقسیم بندی می کند و نشان می دهد که از هریک چگونه استفاده می کنیم.</a:t>
            </a:r>
            <a:endParaRPr lang="en-US" dirty="0"/>
          </a:p>
        </p:txBody>
      </p:sp>
      <p:sp>
        <p:nvSpPr>
          <p:cNvPr id="5" name="Oval 4"/>
          <p:cNvSpPr/>
          <p:nvPr/>
        </p:nvSpPr>
        <p:spPr>
          <a:xfrm>
            <a:off x="8494520" y="1949213"/>
            <a:ext cx="3469593" cy="7263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8105686" y="2112354"/>
            <a:ext cx="4247259" cy="400110"/>
          </a:xfrm>
          <a:prstGeom prst="rect">
            <a:avLst/>
          </a:prstGeom>
          <a:noFill/>
        </p:spPr>
        <p:txBody>
          <a:bodyPr wrap="square" rtlCol="0">
            <a:spAutoFit/>
          </a:bodyPr>
          <a:lstStyle/>
          <a:p>
            <a:pPr algn="ctr"/>
            <a:r>
              <a:rPr lang="fa-IR" sz="2000" dirty="0" smtClean="0">
                <a:solidFill>
                  <a:srgbClr val="C00000"/>
                </a:solidFill>
              </a:rPr>
              <a:t>کودک مطیع و سازگار و کودک طبیعی</a:t>
            </a:r>
            <a:endParaRPr lang="en-US" sz="2000" dirty="0">
              <a:solidFill>
                <a:srgbClr val="C00000"/>
              </a:solidFill>
            </a:endParaRPr>
          </a:p>
        </p:txBody>
      </p:sp>
      <p:sp>
        <p:nvSpPr>
          <p:cNvPr id="9" name="Oval 8"/>
          <p:cNvSpPr/>
          <p:nvPr/>
        </p:nvSpPr>
        <p:spPr>
          <a:xfrm>
            <a:off x="4497226" y="3308381"/>
            <a:ext cx="3426863" cy="6950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TextBox 9"/>
          <p:cNvSpPr txBox="1"/>
          <p:nvPr/>
        </p:nvSpPr>
        <p:spPr>
          <a:xfrm>
            <a:off x="1572426" y="3341857"/>
            <a:ext cx="4221623" cy="369332"/>
          </a:xfrm>
          <a:prstGeom prst="rect">
            <a:avLst/>
          </a:prstGeom>
          <a:noFill/>
        </p:spPr>
        <p:txBody>
          <a:bodyPr wrap="square" rtlCol="0">
            <a:spAutoFit/>
          </a:bodyPr>
          <a:lstStyle/>
          <a:p>
            <a:pPr algn="ctr"/>
            <a:endParaRPr lang="en-US" dirty="0">
              <a:solidFill>
                <a:srgbClr val="C00000"/>
              </a:solidFill>
            </a:endParaRPr>
          </a:p>
        </p:txBody>
      </p:sp>
      <p:sp>
        <p:nvSpPr>
          <p:cNvPr id="11" name="TextBox 10"/>
          <p:cNvSpPr txBox="1"/>
          <p:nvPr/>
        </p:nvSpPr>
        <p:spPr>
          <a:xfrm>
            <a:off x="4863028" y="3311239"/>
            <a:ext cx="2555193" cy="1015663"/>
          </a:xfrm>
          <a:prstGeom prst="rect">
            <a:avLst/>
          </a:prstGeom>
          <a:noFill/>
        </p:spPr>
        <p:txBody>
          <a:bodyPr wrap="square" rtlCol="0">
            <a:spAutoFit/>
          </a:bodyPr>
          <a:lstStyle/>
          <a:p>
            <a:pPr algn="ctr"/>
            <a:r>
              <a:rPr lang="fa-IR" sz="2000" dirty="0">
                <a:solidFill>
                  <a:srgbClr val="C00000"/>
                </a:solidFill>
              </a:rPr>
              <a:t>والد کنترل کننده و مستبد و والد مهربان و تغذیه کننده</a:t>
            </a:r>
            <a:endParaRPr lang="en-US" sz="2000" dirty="0">
              <a:solidFill>
                <a:srgbClr val="C00000"/>
              </a:solidFill>
            </a:endParaRPr>
          </a:p>
          <a:p>
            <a:pPr algn="ctr"/>
            <a:endParaRPr lang="en-US" sz="2000" dirty="0"/>
          </a:p>
        </p:txBody>
      </p:sp>
      <p:sp>
        <p:nvSpPr>
          <p:cNvPr id="12" name="Oval 11"/>
          <p:cNvSpPr/>
          <p:nvPr/>
        </p:nvSpPr>
        <p:spPr>
          <a:xfrm>
            <a:off x="922946" y="4515489"/>
            <a:ext cx="2691925" cy="78621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1102407" y="4646985"/>
            <a:ext cx="2333001" cy="523220"/>
          </a:xfrm>
          <a:prstGeom prst="rect">
            <a:avLst/>
          </a:prstGeom>
          <a:noFill/>
        </p:spPr>
        <p:txBody>
          <a:bodyPr wrap="square" rtlCol="0">
            <a:spAutoFit/>
          </a:bodyPr>
          <a:lstStyle/>
          <a:p>
            <a:pPr algn="ctr"/>
            <a:r>
              <a:rPr lang="fa-IR" sz="2800" dirty="0" smtClean="0">
                <a:solidFill>
                  <a:srgbClr val="C00000"/>
                </a:solidFill>
              </a:rPr>
              <a:t>بالغ</a:t>
            </a:r>
            <a:endParaRPr lang="en-US" sz="2800" dirty="0">
              <a:solidFill>
                <a:srgbClr val="C00000"/>
              </a:solidFill>
            </a:endParaRPr>
          </a:p>
        </p:txBody>
      </p:sp>
      <p:cxnSp>
        <p:nvCxnSpPr>
          <p:cNvPr id="15" name="Straight Arrow Connector 14"/>
          <p:cNvCxnSpPr/>
          <p:nvPr/>
        </p:nvCxnSpPr>
        <p:spPr>
          <a:xfrm flipH="1">
            <a:off x="9421739" y="2675605"/>
            <a:ext cx="534111" cy="98032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a:off x="10827521" y="2642129"/>
            <a:ext cx="452928" cy="101380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Cloud 17"/>
          <p:cNvSpPr/>
          <p:nvPr/>
        </p:nvSpPr>
        <p:spPr>
          <a:xfrm>
            <a:off x="10055227" y="3780259"/>
            <a:ext cx="2122559" cy="665801"/>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7924089" y="3819070"/>
            <a:ext cx="2131138" cy="692813"/>
          </a:xfrm>
          <a:prstGeom prst="rect">
            <a:avLst/>
          </a:prstGeom>
        </p:spPr>
      </p:pic>
      <p:sp>
        <p:nvSpPr>
          <p:cNvPr id="20" name="TextBox 19"/>
          <p:cNvSpPr txBox="1"/>
          <p:nvPr/>
        </p:nvSpPr>
        <p:spPr>
          <a:xfrm>
            <a:off x="9950072" y="3774443"/>
            <a:ext cx="2177040" cy="584775"/>
          </a:xfrm>
          <a:prstGeom prst="rect">
            <a:avLst/>
          </a:prstGeom>
          <a:noFill/>
        </p:spPr>
        <p:txBody>
          <a:bodyPr wrap="square" rtlCol="0">
            <a:spAutoFit/>
          </a:bodyPr>
          <a:lstStyle/>
          <a:p>
            <a:pPr algn="ctr"/>
            <a:r>
              <a:rPr lang="fa-IR" sz="1600" b="1" dirty="0" smtClean="0">
                <a:solidFill>
                  <a:srgbClr val="C00000"/>
                </a:solidFill>
              </a:rPr>
              <a:t>کودک مطیع و سازگار</a:t>
            </a:r>
          </a:p>
          <a:p>
            <a:pPr algn="ctr"/>
            <a:r>
              <a:rPr lang="fa-IR" sz="1600" b="1" dirty="0" smtClean="0">
                <a:solidFill>
                  <a:srgbClr val="C00000"/>
                </a:solidFill>
              </a:rPr>
              <a:t>با بخش های مثبت و منفی</a:t>
            </a:r>
            <a:endParaRPr lang="en-US" sz="1600" b="1" dirty="0">
              <a:solidFill>
                <a:srgbClr val="C00000"/>
              </a:solidFill>
            </a:endParaRPr>
          </a:p>
        </p:txBody>
      </p:sp>
      <p:sp>
        <p:nvSpPr>
          <p:cNvPr id="21" name="TextBox 20"/>
          <p:cNvSpPr txBox="1"/>
          <p:nvPr/>
        </p:nvSpPr>
        <p:spPr>
          <a:xfrm>
            <a:off x="7716334" y="3779934"/>
            <a:ext cx="2546647" cy="584775"/>
          </a:xfrm>
          <a:prstGeom prst="rect">
            <a:avLst/>
          </a:prstGeom>
          <a:noFill/>
        </p:spPr>
        <p:txBody>
          <a:bodyPr wrap="square" rtlCol="0">
            <a:spAutoFit/>
          </a:bodyPr>
          <a:lstStyle/>
          <a:p>
            <a:pPr algn="ctr"/>
            <a:r>
              <a:rPr lang="fa-IR" sz="1600" b="1" dirty="0" smtClean="0">
                <a:solidFill>
                  <a:srgbClr val="C00000"/>
                </a:solidFill>
              </a:rPr>
              <a:t>کودک طبیعی </a:t>
            </a:r>
          </a:p>
          <a:p>
            <a:pPr algn="ctr"/>
            <a:r>
              <a:rPr lang="fa-IR" sz="1600" b="1" dirty="0" smtClean="0">
                <a:solidFill>
                  <a:srgbClr val="C00000"/>
                </a:solidFill>
              </a:rPr>
              <a:t>با بخش های مثبت و منفی</a:t>
            </a:r>
            <a:endParaRPr lang="en-US" sz="1600" b="1" dirty="0">
              <a:solidFill>
                <a:srgbClr val="C00000"/>
              </a:solidFill>
            </a:endParaRPr>
          </a:p>
        </p:txBody>
      </p:sp>
      <p:cxnSp>
        <p:nvCxnSpPr>
          <p:cNvPr id="25" name="Straight Arrow Connector 24"/>
          <p:cNvCxnSpPr/>
          <p:nvPr/>
        </p:nvCxnSpPr>
        <p:spPr>
          <a:xfrm>
            <a:off x="6251877" y="4000878"/>
            <a:ext cx="16933" cy="116932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0" name="Cloud 29"/>
          <p:cNvSpPr/>
          <p:nvPr/>
        </p:nvSpPr>
        <p:spPr>
          <a:xfrm>
            <a:off x="4657018" y="5234736"/>
            <a:ext cx="3189718" cy="120164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TextBox 34"/>
          <p:cNvSpPr txBox="1"/>
          <p:nvPr/>
        </p:nvSpPr>
        <p:spPr>
          <a:xfrm>
            <a:off x="4809146" y="5453574"/>
            <a:ext cx="2803021" cy="646331"/>
          </a:xfrm>
          <a:prstGeom prst="rect">
            <a:avLst/>
          </a:prstGeom>
          <a:noFill/>
        </p:spPr>
        <p:txBody>
          <a:bodyPr wrap="square" rtlCol="0">
            <a:spAutoFit/>
          </a:bodyPr>
          <a:lstStyle/>
          <a:p>
            <a:pPr algn="ctr"/>
            <a:r>
              <a:rPr lang="fa-IR" b="1" dirty="0">
                <a:solidFill>
                  <a:srgbClr val="C00000"/>
                </a:solidFill>
              </a:rPr>
              <a:t>والد کنترل کننده و مستبد و والد مهربان و تغذیه </a:t>
            </a:r>
            <a:r>
              <a:rPr lang="fa-IR" b="1" dirty="0" smtClean="0">
                <a:solidFill>
                  <a:srgbClr val="C00000"/>
                </a:solidFill>
              </a:rPr>
              <a:t>کننده مثبت و منفی</a:t>
            </a:r>
            <a:endParaRPr lang="en-US" b="1" dirty="0">
              <a:solidFill>
                <a:srgbClr val="C00000"/>
              </a:solidFill>
            </a:endParaRPr>
          </a:p>
        </p:txBody>
      </p:sp>
    </p:spTree>
    <p:extLst>
      <p:ext uri="{BB962C8B-B14F-4D97-AF65-F5344CB8AC3E}">
        <p14:creationId xmlns:p14="http://schemas.microsoft.com/office/powerpoint/2010/main" val="2866023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4916" y="384561"/>
            <a:ext cx="2700472" cy="523220"/>
          </a:xfrm>
          <a:prstGeom prst="rect">
            <a:avLst/>
          </a:prstGeom>
          <a:noFill/>
        </p:spPr>
        <p:txBody>
          <a:bodyPr wrap="square" rtlCol="0">
            <a:spAutoFit/>
          </a:bodyPr>
          <a:lstStyle/>
          <a:p>
            <a:pPr algn="ctr"/>
            <a:r>
              <a:rPr lang="fa-IR" sz="2800" dirty="0" smtClean="0">
                <a:ln>
                  <a:solidFill>
                    <a:schemeClr val="accent6">
                      <a:lumMod val="50000"/>
                    </a:schemeClr>
                  </a:solidFill>
                </a:ln>
                <a:solidFill>
                  <a:srgbClr val="92D050"/>
                </a:solidFill>
                <a:effectLst>
                  <a:glow rad="63500">
                    <a:schemeClr val="accent3">
                      <a:satMod val="175000"/>
                      <a:alpha val="40000"/>
                    </a:schemeClr>
                  </a:glow>
                </a:effectLst>
              </a:rPr>
              <a:t>الگوی ساختاری</a:t>
            </a:r>
            <a:endParaRPr lang="en-US" sz="2800" dirty="0">
              <a:ln>
                <a:solidFill>
                  <a:schemeClr val="accent6">
                    <a:lumMod val="50000"/>
                  </a:schemeClr>
                </a:solidFill>
              </a:ln>
              <a:solidFill>
                <a:srgbClr val="92D050"/>
              </a:solidFill>
              <a:effectLst>
                <a:glow rad="63500">
                  <a:schemeClr val="accent3">
                    <a:satMod val="175000"/>
                    <a:alpha val="40000"/>
                  </a:schemeClr>
                </a:glow>
              </a:effectLst>
            </a:endParaRPr>
          </a:p>
        </p:txBody>
      </p:sp>
      <p:sp>
        <p:nvSpPr>
          <p:cNvPr id="3" name="TextBox 2"/>
          <p:cNvSpPr txBox="1"/>
          <p:nvPr/>
        </p:nvSpPr>
        <p:spPr>
          <a:xfrm>
            <a:off x="1016951" y="1153682"/>
            <a:ext cx="10998437" cy="369332"/>
          </a:xfrm>
          <a:prstGeom prst="rect">
            <a:avLst/>
          </a:prstGeom>
          <a:noFill/>
        </p:spPr>
        <p:txBody>
          <a:bodyPr wrap="square" rtlCol="0">
            <a:spAutoFit/>
          </a:bodyPr>
          <a:lstStyle/>
          <a:p>
            <a:pPr algn="r"/>
            <a:r>
              <a:rPr lang="fa-IR" dirty="0" smtClean="0"/>
              <a:t>الگوی ساختاری به ما نشان می دهد که در هر یک از حالات نفسانی چه عناصری وجود دارد. درواقع با محتوای حالات نفسانی سر و کار دارد.</a:t>
            </a:r>
            <a:endParaRPr lang="en-US" dirty="0"/>
          </a:p>
        </p:txBody>
      </p:sp>
      <p:sp>
        <p:nvSpPr>
          <p:cNvPr id="4" name="Oval 3"/>
          <p:cNvSpPr/>
          <p:nvPr/>
        </p:nvSpPr>
        <p:spPr>
          <a:xfrm>
            <a:off x="9697695" y="2183541"/>
            <a:ext cx="1666431" cy="67511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Oval 4"/>
          <p:cNvSpPr/>
          <p:nvPr/>
        </p:nvSpPr>
        <p:spPr>
          <a:xfrm>
            <a:off x="5751319" y="3307222"/>
            <a:ext cx="1768980" cy="7776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Oval 5"/>
          <p:cNvSpPr/>
          <p:nvPr/>
        </p:nvSpPr>
        <p:spPr>
          <a:xfrm>
            <a:off x="1307507" y="4375447"/>
            <a:ext cx="1786071" cy="75203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p:cNvSpPr txBox="1"/>
          <p:nvPr/>
        </p:nvSpPr>
        <p:spPr>
          <a:xfrm>
            <a:off x="9855627" y="2279606"/>
            <a:ext cx="1388692" cy="523220"/>
          </a:xfrm>
          <a:prstGeom prst="rect">
            <a:avLst/>
          </a:prstGeom>
          <a:noFill/>
        </p:spPr>
        <p:txBody>
          <a:bodyPr wrap="square" rtlCol="0">
            <a:spAutoFit/>
          </a:bodyPr>
          <a:lstStyle/>
          <a:p>
            <a:pPr algn="ctr"/>
            <a:r>
              <a:rPr lang="fa-IR" sz="2800" b="1" dirty="0" smtClean="0">
                <a:solidFill>
                  <a:srgbClr val="C00000"/>
                </a:solidFill>
              </a:rPr>
              <a:t>والد</a:t>
            </a:r>
            <a:endParaRPr lang="en-US" sz="2800" b="1" dirty="0">
              <a:solidFill>
                <a:srgbClr val="C00000"/>
              </a:solidFill>
            </a:endParaRPr>
          </a:p>
        </p:txBody>
      </p:sp>
      <p:sp>
        <p:nvSpPr>
          <p:cNvPr id="8" name="TextBox 7"/>
          <p:cNvSpPr txBox="1"/>
          <p:nvPr/>
        </p:nvSpPr>
        <p:spPr>
          <a:xfrm>
            <a:off x="5960691" y="3434446"/>
            <a:ext cx="1350235" cy="523220"/>
          </a:xfrm>
          <a:prstGeom prst="rect">
            <a:avLst/>
          </a:prstGeom>
          <a:noFill/>
        </p:spPr>
        <p:txBody>
          <a:bodyPr wrap="square" rtlCol="0">
            <a:spAutoFit/>
          </a:bodyPr>
          <a:lstStyle/>
          <a:p>
            <a:pPr algn="ctr"/>
            <a:r>
              <a:rPr lang="fa-IR" sz="2800" b="1" dirty="0" smtClean="0">
                <a:solidFill>
                  <a:srgbClr val="C00000"/>
                </a:solidFill>
              </a:rPr>
              <a:t>بالغ</a:t>
            </a:r>
            <a:endParaRPr lang="en-US" sz="2800" b="1" dirty="0">
              <a:solidFill>
                <a:srgbClr val="C00000"/>
              </a:solidFill>
            </a:endParaRPr>
          </a:p>
        </p:txBody>
      </p:sp>
      <p:sp>
        <p:nvSpPr>
          <p:cNvPr id="9" name="TextBox 8"/>
          <p:cNvSpPr txBox="1"/>
          <p:nvPr/>
        </p:nvSpPr>
        <p:spPr>
          <a:xfrm>
            <a:off x="1542516" y="4489852"/>
            <a:ext cx="1316052" cy="523220"/>
          </a:xfrm>
          <a:prstGeom prst="rect">
            <a:avLst/>
          </a:prstGeom>
          <a:noFill/>
        </p:spPr>
        <p:txBody>
          <a:bodyPr wrap="square" rtlCol="0">
            <a:spAutoFit/>
          </a:bodyPr>
          <a:lstStyle/>
          <a:p>
            <a:pPr algn="ctr"/>
            <a:r>
              <a:rPr lang="fa-IR" sz="2800" b="1" dirty="0" smtClean="0">
                <a:solidFill>
                  <a:srgbClr val="C00000"/>
                </a:solidFill>
              </a:rPr>
              <a:t>کودک</a:t>
            </a:r>
            <a:endParaRPr lang="en-US" sz="2800" b="1" dirty="0">
              <a:solidFill>
                <a:srgbClr val="C00000"/>
              </a:solidFill>
            </a:endParaRPr>
          </a:p>
        </p:txBody>
      </p:sp>
      <p:cxnSp>
        <p:nvCxnSpPr>
          <p:cNvPr id="11" name="Straight Arrow Connector 10"/>
          <p:cNvCxnSpPr/>
          <p:nvPr/>
        </p:nvCxnSpPr>
        <p:spPr>
          <a:xfrm>
            <a:off x="11304141" y="2680775"/>
            <a:ext cx="297460" cy="8867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H="1">
            <a:off x="9254215" y="2693501"/>
            <a:ext cx="541590" cy="8612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Cloud 14"/>
          <p:cNvSpPr/>
          <p:nvPr/>
        </p:nvSpPr>
        <p:spPr>
          <a:xfrm>
            <a:off x="10619573" y="3645943"/>
            <a:ext cx="1557472" cy="64093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0" name="TextBox 19"/>
          <p:cNvSpPr txBox="1"/>
          <p:nvPr/>
        </p:nvSpPr>
        <p:spPr>
          <a:xfrm>
            <a:off x="10530911" y="3757610"/>
            <a:ext cx="1734796" cy="400110"/>
          </a:xfrm>
          <a:prstGeom prst="rect">
            <a:avLst/>
          </a:prstGeom>
          <a:noFill/>
        </p:spPr>
        <p:txBody>
          <a:bodyPr wrap="square" rtlCol="0">
            <a:spAutoFit/>
          </a:bodyPr>
          <a:lstStyle/>
          <a:p>
            <a:pPr algn="ctr"/>
            <a:r>
              <a:rPr lang="fa-IR" sz="2000" b="1" dirty="0" smtClean="0">
                <a:solidFill>
                  <a:srgbClr val="C00000"/>
                </a:solidFill>
              </a:rPr>
              <a:t>والد درون والد</a:t>
            </a:r>
            <a:endParaRPr lang="en-US" sz="2000" b="1" dirty="0">
              <a:solidFill>
                <a:srgbClr val="C00000"/>
              </a:solidFill>
            </a:endParaRPr>
          </a:p>
        </p:txBody>
      </p:sp>
      <p:pic>
        <p:nvPicPr>
          <p:cNvPr id="22" name="Picture 21"/>
          <p:cNvPicPr>
            <a:picLocks noChangeAspect="1"/>
          </p:cNvPicPr>
          <p:nvPr/>
        </p:nvPicPr>
        <p:blipFill>
          <a:blip r:embed="rId2"/>
          <a:stretch>
            <a:fillRect/>
          </a:stretch>
        </p:blipFill>
        <p:spPr>
          <a:xfrm>
            <a:off x="8048463" y="3628452"/>
            <a:ext cx="1579001" cy="658425"/>
          </a:xfrm>
          <a:prstGeom prst="rect">
            <a:avLst/>
          </a:prstGeom>
        </p:spPr>
      </p:pic>
      <p:sp>
        <p:nvSpPr>
          <p:cNvPr id="23" name="TextBox 22"/>
          <p:cNvSpPr txBox="1"/>
          <p:nvPr/>
        </p:nvSpPr>
        <p:spPr>
          <a:xfrm>
            <a:off x="8004149" y="3753528"/>
            <a:ext cx="1714062" cy="400110"/>
          </a:xfrm>
          <a:prstGeom prst="rect">
            <a:avLst/>
          </a:prstGeom>
          <a:noFill/>
        </p:spPr>
        <p:txBody>
          <a:bodyPr wrap="square" rtlCol="0">
            <a:spAutoFit/>
          </a:bodyPr>
          <a:lstStyle/>
          <a:p>
            <a:pPr algn="ctr"/>
            <a:r>
              <a:rPr lang="fa-IR" sz="2000" b="1" dirty="0" smtClean="0">
                <a:solidFill>
                  <a:srgbClr val="C00000"/>
                </a:solidFill>
              </a:rPr>
              <a:t>کودک درون والد</a:t>
            </a:r>
            <a:endParaRPr lang="en-US" sz="2000" b="1" dirty="0">
              <a:solidFill>
                <a:srgbClr val="C00000"/>
              </a:solidFill>
            </a:endParaRPr>
          </a:p>
        </p:txBody>
      </p:sp>
      <p:cxnSp>
        <p:nvCxnSpPr>
          <p:cNvPr id="25" name="Straight Arrow Connector 24"/>
          <p:cNvCxnSpPr/>
          <p:nvPr/>
        </p:nvCxnSpPr>
        <p:spPr>
          <a:xfrm>
            <a:off x="2955255" y="4954864"/>
            <a:ext cx="671282" cy="7066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flipH="1">
            <a:off x="2200542" y="5127477"/>
            <a:ext cx="11626" cy="8732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4" name="Picture 33"/>
          <p:cNvPicPr>
            <a:picLocks noChangeAspect="1"/>
          </p:cNvPicPr>
          <p:nvPr/>
        </p:nvPicPr>
        <p:blipFill>
          <a:blip r:embed="rId2"/>
          <a:stretch>
            <a:fillRect/>
          </a:stretch>
        </p:blipFill>
        <p:spPr>
          <a:xfrm>
            <a:off x="1480079" y="6115141"/>
            <a:ext cx="1579001" cy="658425"/>
          </a:xfrm>
          <a:prstGeom prst="rect">
            <a:avLst/>
          </a:prstGeom>
        </p:spPr>
      </p:pic>
      <p:pic>
        <p:nvPicPr>
          <p:cNvPr id="35" name="Picture 34"/>
          <p:cNvPicPr>
            <a:picLocks noChangeAspect="1"/>
          </p:cNvPicPr>
          <p:nvPr/>
        </p:nvPicPr>
        <p:blipFill>
          <a:blip r:embed="rId2"/>
          <a:stretch>
            <a:fillRect/>
          </a:stretch>
        </p:blipFill>
        <p:spPr>
          <a:xfrm>
            <a:off x="3186813" y="5643230"/>
            <a:ext cx="1579001" cy="658425"/>
          </a:xfrm>
          <a:prstGeom prst="rect">
            <a:avLst/>
          </a:prstGeom>
        </p:spPr>
      </p:pic>
      <p:sp>
        <p:nvSpPr>
          <p:cNvPr id="36" name="TextBox 35"/>
          <p:cNvSpPr txBox="1"/>
          <p:nvPr/>
        </p:nvSpPr>
        <p:spPr>
          <a:xfrm>
            <a:off x="3186813" y="5734309"/>
            <a:ext cx="1615155" cy="400110"/>
          </a:xfrm>
          <a:prstGeom prst="rect">
            <a:avLst/>
          </a:prstGeom>
          <a:noFill/>
        </p:spPr>
        <p:txBody>
          <a:bodyPr wrap="square" rtlCol="0">
            <a:spAutoFit/>
          </a:bodyPr>
          <a:lstStyle/>
          <a:p>
            <a:pPr algn="ctr"/>
            <a:r>
              <a:rPr lang="fa-IR" sz="2000" b="1" dirty="0" smtClean="0">
                <a:solidFill>
                  <a:srgbClr val="C00000"/>
                </a:solidFill>
              </a:rPr>
              <a:t>والد درون کودک</a:t>
            </a:r>
            <a:endParaRPr lang="en-US" sz="2000" b="1" dirty="0">
              <a:solidFill>
                <a:srgbClr val="C00000"/>
              </a:solidFill>
            </a:endParaRPr>
          </a:p>
        </p:txBody>
      </p:sp>
      <p:sp>
        <p:nvSpPr>
          <p:cNvPr id="37" name="TextBox 36"/>
          <p:cNvSpPr txBox="1"/>
          <p:nvPr/>
        </p:nvSpPr>
        <p:spPr>
          <a:xfrm>
            <a:off x="1498760" y="6244298"/>
            <a:ext cx="1579001" cy="400110"/>
          </a:xfrm>
          <a:prstGeom prst="rect">
            <a:avLst/>
          </a:prstGeom>
          <a:noFill/>
        </p:spPr>
        <p:txBody>
          <a:bodyPr wrap="square" rtlCol="0">
            <a:spAutoFit/>
          </a:bodyPr>
          <a:lstStyle/>
          <a:p>
            <a:pPr algn="ctr"/>
            <a:r>
              <a:rPr lang="fa-IR" sz="2000" b="1" dirty="0" smtClean="0">
                <a:solidFill>
                  <a:srgbClr val="C00000"/>
                </a:solidFill>
              </a:rPr>
              <a:t>بالغ درون کودک</a:t>
            </a:r>
            <a:endParaRPr lang="en-US" sz="2000" b="1" dirty="0">
              <a:solidFill>
                <a:srgbClr val="C00000"/>
              </a:solidFill>
            </a:endParaRPr>
          </a:p>
        </p:txBody>
      </p:sp>
      <p:pic>
        <p:nvPicPr>
          <p:cNvPr id="41" name="Picture 40"/>
          <p:cNvPicPr>
            <a:picLocks noChangeAspect="1"/>
          </p:cNvPicPr>
          <p:nvPr/>
        </p:nvPicPr>
        <p:blipFill>
          <a:blip r:embed="rId2"/>
          <a:stretch>
            <a:fillRect/>
          </a:stretch>
        </p:blipFill>
        <p:spPr>
          <a:xfrm>
            <a:off x="12111" y="5634827"/>
            <a:ext cx="1579001" cy="658425"/>
          </a:xfrm>
          <a:prstGeom prst="rect">
            <a:avLst/>
          </a:prstGeom>
        </p:spPr>
      </p:pic>
      <p:cxnSp>
        <p:nvCxnSpPr>
          <p:cNvPr id="43" name="Straight Arrow Connector 42"/>
          <p:cNvCxnSpPr>
            <a:endCxn id="41" idx="0"/>
          </p:cNvCxnSpPr>
          <p:nvPr/>
        </p:nvCxnSpPr>
        <p:spPr>
          <a:xfrm flipH="1">
            <a:off x="801612" y="4946083"/>
            <a:ext cx="666994" cy="68874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4" name="TextBox 43"/>
          <p:cNvSpPr txBox="1"/>
          <p:nvPr/>
        </p:nvSpPr>
        <p:spPr>
          <a:xfrm>
            <a:off x="-142879" y="5758161"/>
            <a:ext cx="1843043" cy="384721"/>
          </a:xfrm>
          <a:prstGeom prst="rect">
            <a:avLst/>
          </a:prstGeom>
          <a:noFill/>
        </p:spPr>
        <p:txBody>
          <a:bodyPr wrap="square" rtlCol="0">
            <a:spAutoFit/>
          </a:bodyPr>
          <a:lstStyle/>
          <a:p>
            <a:pPr algn="ctr"/>
            <a:r>
              <a:rPr lang="fa-IR" sz="1900" b="1" dirty="0" smtClean="0">
                <a:solidFill>
                  <a:srgbClr val="C00000"/>
                </a:solidFill>
              </a:rPr>
              <a:t>کودک درون کودک</a:t>
            </a:r>
            <a:endParaRPr lang="en-US" sz="1900" b="1" dirty="0">
              <a:solidFill>
                <a:srgbClr val="C00000"/>
              </a:solidFill>
            </a:endParaRPr>
          </a:p>
        </p:txBody>
      </p:sp>
      <p:cxnSp>
        <p:nvCxnSpPr>
          <p:cNvPr id="16" name="Straight Arrow Connector 15"/>
          <p:cNvCxnSpPr/>
          <p:nvPr/>
        </p:nvCxnSpPr>
        <p:spPr>
          <a:xfrm flipH="1">
            <a:off x="10275788" y="2858659"/>
            <a:ext cx="173076" cy="12262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9" name="Cloud 18"/>
          <p:cNvSpPr/>
          <p:nvPr/>
        </p:nvSpPr>
        <p:spPr>
          <a:xfrm>
            <a:off x="9363423" y="4250388"/>
            <a:ext cx="1579001" cy="6584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TextBox 20"/>
          <p:cNvSpPr txBox="1"/>
          <p:nvPr/>
        </p:nvSpPr>
        <p:spPr>
          <a:xfrm>
            <a:off x="9314916" y="4360566"/>
            <a:ext cx="1572426" cy="400110"/>
          </a:xfrm>
          <a:prstGeom prst="rect">
            <a:avLst/>
          </a:prstGeom>
          <a:noFill/>
        </p:spPr>
        <p:txBody>
          <a:bodyPr wrap="square" rtlCol="0">
            <a:spAutoFit/>
          </a:bodyPr>
          <a:lstStyle/>
          <a:p>
            <a:pPr algn="ctr"/>
            <a:r>
              <a:rPr lang="fa-IR" sz="2000" b="1" dirty="0" smtClean="0">
                <a:solidFill>
                  <a:srgbClr val="C00000"/>
                </a:solidFill>
              </a:rPr>
              <a:t>بالغ درون والد</a:t>
            </a:r>
            <a:endParaRPr lang="en-US" sz="2000" b="1" dirty="0">
              <a:solidFill>
                <a:srgbClr val="C00000"/>
              </a:solidFill>
            </a:endParaRPr>
          </a:p>
        </p:txBody>
      </p:sp>
    </p:spTree>
    <p:extLst>
      <p:ext uri="{BB962C8B-B14F-4D97-AF65-F5344CB8AC3E}">
        <p14:creationId xmlns:p14="http://schemas.microsoft.com/office/powerpoint/2010/main" val="323495760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1907</Words>
  <Application>Microsoft Office PowerPoint</Application>
  <PresentationFormat>Widescreen</PresentationFormat>
  <Paragraphs>205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119</cp:revision>
  <dcterms:created xsi:type="dcterms:W3CDTF">2022-06-07T11:02:00Z</dcterms:created>
  <dcterms:modified xsi:type="dcterms:W3CDTF">2024-10-28T08:45:15Z</dcterms:modified>
</cp:coreProperties>
</file>